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6858000" type="screen4x3"/>
  <p:notesSz cx="6858000" cy="9144000"/>
  <p:defaultTextStyle>
    <a:defPPr>
      <a:defRPr lang="en-US"/>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59"/>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zh-CN" altLang="en-US" dirty="0"/>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zh-CN" altLang="en-US" dirty="0"/>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zh-CN" altLang="en-US" dirty="0"/>
          </a:p>
        </p:txBody>
      </p:sp>
      <p:sp>
        <p:nvSpPr>
          <p:cNvPr id="5" name="Footer Placeholder 4"/>
          <p:cNvSpPr>
            <a:spLocks noGrp="1"/>
          </p:cNvSpPr>
          <p:nvPr>
            <p:ph type="ftr" sz="quarter" idx="11"/>
          </p:nvPr>
        </p:nvSpPr>
        <p:spPr/>
        <p:txBody>
          <a:bodyPr/>
          <a:p>
            <a:pPr lvl="0"/>
            <a:endParaRPr lang="zh-CN" altLang="en-US" dirty="0"/>
          </a:p>
        </p:txBody>
      </p:sp>
      <p:sp>
        <p:nvSpPr>
          <p:cNvPr id="6" name="Slide Number Placeholder 5"/>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zh-CN" altLang="en-US" dirty="0"/>
          </a:p>
        </p:txBody>
      </p:sp>
      <p:sp>
        <p:nvSpPr>
          <p:cNvPr id="5" name="Footer Placeholder 4"/>
          <p:cNvSpPr>
            <a:spLocks noGrp="1"/>
          </p:cNvSpPr>
          <p:nvPr>
            <p:ph type="ftr" sz="quarter" idx="11"/>
          </p:nvPr>
        </p:nvSpPr>
        <p:spPr/>
        <p:txBody>
          <a:bodyPr/>
          <a:p>
            <a:pPr lvl="0"/>
            <a:endParaRPr lang="zh-CN" altLang="en-US" dirty="0"/>
          </a:p>
        </p:txBody>
      </p:sp>
      <p:sp>
        <p:nvSpPr>
          <p:cNvPr id="6" name="Slide Number Placeholder 5"/>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zh-CN" altLang="en-US" dirty="0"/>
          </a:p>
        </p:txBody>
      </p:sp>
      <p:sp>
        <p:nvSpPr>
          <p:cNvPr id="5" name="Footer Placeholder 4"/>
          <p:cNvSpPr>
            <a:spLocks noGrp="1"/>
          </p:cNvSpPr>
          <p:nvPr>
            <p:ph type="ftr" sz="quarter" idx="11"/>
          </p:nvPr>
        </p:nvSpPr>
        <p:spPr/>
        <p:txBody>
          <a:bodyPr/>
          <a:p>
            <a:pPr lvl="0"/>
            <a:endParaRPr lang="zh-CN" altLang="en-US" dirty="0"/>
          </a:p>
        </p:txBody>
      </p:sp>
      <p:sp>
        <p:nvSpPr>
          <p:cNvPr id="6" name="Slide Number Placeholder 5"/>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lvl="0"/>
            <a:endParaRPr lang="zh-CN" altLang="en-US" dirty="0"/>
          </a:p>
        </p:txBody>
      </p:sp>
      <p:sp>
        <p:nvSpPr>
          <p:cNvPr id="5" name="Footer Placeholder 4"/>
          <p:cNvSpPr>
            <a:spLocks noGrp="1"/>
          </p:cNvSpPr>
          <p:nvPr>
            <p:ph type="ftr" sz="quarter" idx="11"/>
          </p:nvPr>
        </p:nvSpPr>
        <p:spPr/>
        <p:txBody>
          <a:bodyPr/>
          <a:p>
            <a:pPr lvl="0"/>
            <a:endParaRPr lang="zh-CN" altLang="en-US" dirty="0"/>
          </a:p>
        </p:txBody>
      </p:sp>
      <p:sp>
        <p:nvSpPr>
          <p:cNvPr id="6" name="Slide Number Placeholder 5"/>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lvl="0"/>
            <a:endParaRPr lang="zh-CN" altLang="en-US" dirty="0"/>
          </a:p>
        </p:txBody>
      </p:sp>
      <p:sp>
        <p:nvSpPr>
          <p:cNvPr id="6" name="Footer Placeholder 5"/>
          <p:cNvSpPr>
            <a:spLocks noGrp="1"/>
          </p:cNvSpPr>
          <p:nvPr>
            <p:ph type="ftr" sz="quarter" idx="11"/>
          </p:nvPr>
        </p:nvSpPr>
        <p:spPr/>
        <p:txBody>
          <a:bodyPr/>
          <a:p>
            <a:pPr lvl="0"/>
            <a:endParaRPr lang="zh-CN" altLang="en-US" dirty="0"/>
          </a:p>
        </p:txBody>
      </p:sp>
      <p:sp>
        <p:nvSpPr>
          <p:cNvPr id="7" name="Slide Number Placeholder 6"/>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lvl="0"/>
            <a:endParaRPr lang="zh-CN" altLang="en-US" dirty="0"/>
          </a:p>
        </p:txBody>
      </p:sp>
      <p:sp>
        <p:nvSpPr>
          <p:cNvPr id="8" name="Footer Placeholder 7"/>
          <p:cNvSpPr>
            <a:spLocks noGrp="1"/>
          </p:cNvSpPr>
          <p:nvPr>
            <p:ph type="ftr" sz="quarter" idx="11"/>
          </p:nvPr>
        </p:nvSpPr>
        <p:spPr/>
        <p:txBody>
          <a:bodyPr/>
          <a:p>
            <a:pPr lvl="0"/>
            <a:endParaRPr lang="zh-CN" altLang="en-US" dirty="0"/>
          </a:p>
        </p:txBody>
      </p:sp>
      <p:sp>
        <p:nvSpPr>
          <p:cNvPr id="9" name="Slide Number Placeholder 8"/>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lvl="0"/>
            <a:endParaRPr lang="zh-CN" altLang="en-US" dirty="0"/>
          </a:p>
        </p:txBody>
      </p:sp>
      <p:sp>
        <p:nvSpPr>
          <p:cNvPr id="4" name="Footer Placeholder 3"/>
          <p:cNvSpPr>
            <a:spLocks noGrp="1"/>
          </p:cNvSpPr>
          <p:nvPr>
            <p:ph type="ftr" sz="quarter" idx="11"/>
          </p:nvPr>
        </p:nvSpPr>
        <p:spPr/>
        <p:txBody>
          <a:bodyPr/>
          <a:p>
            <a:pPr lvl="0"/>
            <a:endParaRPr lang="zh-CN" altLang="en-US" dirty="0"/>
          </a:p>
        </p:txBody>
      </p:sp>
      <p:sp>
        <p:nvSpPr>
          <p:cNvPr id="5" name="Slide Number Placeholder 4"/>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a:endParaRPr lang="zh-CN" altLang="en-US" dirty="0"/>
          </a:p>
        </p:txBody>
      </p:sp>
      <p:sp>
        <p:nvSpPr>
          <p:cNvPr id="3" name="Footer Placeholder 2"/>
          <p:cNvSpPr>
            <a:spLocks noGrp="1"/>
          </p:cNvSpPr>
          <p:nvPr>
            <p:ph type="ftr" sz="quarter" idx="11"/>
          </p:nvPr>
        </p:nvSpPr>
        <p:spPr/>
        <p:txBody>
          <a:bodyPr/>
          <a:p>
            <a:pPr lvl="0"/>
            <a:endParaRPr lang="zh-CN" altLang="en-US" dirty="0"/>
          </a:p>
        </p:txBody>
      </p:sp>
      <p:sp>
        <p:nvSpPr>
          <p:cNvPr id="4" name="Slide Number Placeholder 3"/>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zh-CN" altLang="en-US" dirty="0"/>
          </a:p>
        </p:txBody>
      </p:sp>
      <p:sp>
        <p:nvSpPr>
          <p:cNvPr id="6" name="Footer Placeholder 5"/>
          <p:cNvSpPr>
            <a:spLocks noGrp="1"/>
          </p:cNvSpPr>
          <p:nvPr>
            <p:ph type="ftr" sz="quarter" idx="11"/>
          </p:nvPr>
        </p:nvSpPr>
        <p:spPr/>
        <p:txBody>
          <a:bodyPr/>
          <a:p>
            <a:pPr lvl="0"/>
            <a:endParaRPr lang="zh-CN" altLang="en-US" dirty="0"/>
          </a:p>
        </p:txBody>
      </p:sp>
      <p:sp>
        <p:nvSpPr>
          <p:cNvPr id="7" name="Slide Number Placeholder 6"/>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zh-CN" altLang="en-US" dirty="0"/>
          </a:p>
        </p:txBody>
      </p:sp>
      <p:sp>
        <p:nvSpPr>
          <p:cNvPr id="6" name="Footer Placeholder 5"/>
          <p:cNvSpPr>
            <a:spLocks noGrp="1"/>
          </p:cNvSpPr>
          <p:nvPr>
            <p:ph type="ftr" sz="quarter" idx="11"/>
          </p:nvPr>
        </p:nvSpPr>
        <p:spPr/>
        <p:txBody>
          <a:bodyPr/>
          <a:p>
            <a:pPr lvl="0"/>
            <a:endParaRPr lang="zh-CN" altLang="en-US" dirty="0"/>
          </a:p>
        </p:txBody>
      </p:sp>
      <p:sp>
        <p:nvSpPr>
          <p:cNvPr id="7" name="Slide Number Placeholder 6"/>
          <p:cNvSpPr>
            <a:spLocks noGrp="1"/>
          </p:cNvSpPr>
          <p:nvPr>
            <p:ph type="sldNum" sz="quarter" idx="12"/>
          </p:nvPr>
        </p:nvSpPr>
        <p:spPr/>
        <p:txBody>
          <a:bodyPr/>
          <a:p>
            <a:pPr lvl="0"/>
            <a:fld id="{9A0DB2DC-4C9A-4742-B13C-FB6460FD3503}" type="slidenum">
              <a:rPr lang="zh-CN" altLang="en-US" dirty="0"/>
            </a:fld>
            <a:endParaRPr lang="zh-CN" alt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lvl="0"/>
            <a:endParaRPr lang="zh-CN" altLang="en-US" dirty="0"/>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lvl="0"/>
            <a:endParaRPr lang="zh-CN" altLang="en-US" dirty="0"/>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12.png"/><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image" Target="../media/image20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4.png"/><Relationship Id="rId1" Type="http://schemas.openxmlformats.org/officeDocument/2006/relationships/image" Target="../media/image21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6.png"/><Relationship Id="rId1" Type="http://schemas.openxmlformats.org/officeDocument/2006/relationships/image" Target="../media/image21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SQL DERSLERİ</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b="1"/>
              <a:t>insert-update-delete</a:t>
            </a:r>
            <a:endParaRPr lang="en-US" sz="3200" b="1"/>
          </a:p>
        </p:txBody>
      </p:sp>
      <p:pic>
        <p:nvPicPr>
          <p:cNvPr id="5" name="Content Placeholder 4"/>
          <p:cNvPicPr>
            <a:picLocks noChangeAspect="1"/>
          </p:cNvPicPr>
          <p:nvPr>
            <p:ph sz="half" idx="1"/>
          </p:nvPr>
        </p:nvPicPr>
        <p:blipFill>
          <a:blip r:embed="rId1"/>
          <a:stretch>
            <a:fillRect/>
          </a:stretch>
        </p:blipFill>
        <p:spPr>
          <a:xfrm>
            <a:off x="611505" y="1482090"/>
            <a:ext cx="2370455" cy="1736725"/>
          </a:xfrm>
          <a:prstGeom prst="rect">
            <a:avLst/>
          </a:prstGeom>
        </p:spPr>
      </p:pic>
      <p:sp>
        <p:nvSpPr>
          <p:cNvPr id="6" name="Text Box 5"/>
          <p:cNvSpPr txBox="1"/>
          <p:nvPr/>
        </p:nvSpPr>
        <p:spPr>
          <a:xfrm>
            <a:off x="539750" y="836930"/>
            <a:ext cx="3754755" cy="645160"/>
          </a:xfrm>
          <a:prstGeom prst="rect">
            <a:avLst/>
          </a:prstGeom>
          <a:noFill/>
        </p:spPr>
        <p:txBody>
          <a:bodyPr wrap="square" rtlCol="0">
            <a:spAutoFit/>
          </a:bodyPr>
          <a:p>
            <a:r>
              <a:rPr lang="en-US"/>
              <a:t>Not: Bu şekilde de bir kolonu primary key olarak işaretleyebiliriz</a:t>
            </a:r>
            <a:endParaRPr lang="en-US"/>
          </a:p>
        </p:txBody>
      </p:sp>
      <p:pic>
        <p:nvPicPr>
          <p:cNvPr id="7" name="Content Placeholder 6"/>
          <p:cNvPicPr>
            <a:picLocks noChangeAspect="1"/>
          </p:cNvPicPr>
          <p:nvPr>
            <p:ph sz="half" idx="2"/>
          </p:nvPr>
        </p:nvPicPr>
        <p:blipFill>
          <a:blip r:embed="rId2"/>
          <a:stretch>
            <a:fillRect/>
          </a:stretch>
        </p:blipFill>
        <p:spPr>
          <a:xfrm>
            <a:off x="5076190" y="2036445"/>
            <a:ext cx="2543175" cy="2235200"/>
          </a:xfrm>
          <a:prstGeom prst="rect">
            <a:avLst/>
          </a:prstGeom>
        </p:spPr>
      </p:pic>
      <p:sp>
        <p:nvSpPr>
          <p:cNvPr id="8" name="Text Box 7"/>
          <p:cNvSpPr txBox="1"/>
          <p:nvPr/>
        </p:nvSpPr>
        <p:spPr>
          <a:xfrm>
            <a:off x="5057140" y="837565"/>
            <a:ext cx="3631565" cy="1198880"/>
          </a:xfrm>
          <a:prstGeom prst="rect">
            <a:avLst/>
          </a:prstGeom>
          <a:noFill/>
        </p:spPr>
        <p:txBody>
          <a:bodyPr wrap="square" rtlCol="0">
            <a:spAutoFit/>
          </a:bodyPr>
          <a:p>
            <a:r>
              <a:rPr lang="en-US"/>
              <a:t>1) Araya bir kolon eklemek istersek seçtiğimiz değer sağ tık - insert ile o değerin bir üstüne ekleme yapabiliriz</a:t>
            </a:r>
            <a:endParaRPr lang="en-US"/>
          </a:p>
        </p:txBody>
      </p:sp>
      <p:pic>
        <p:nvPicPr>
          <p:cNvPr id="9" name="Picture 8"/>
          <p:cNvPicPr>
            <a:picLocks noChangeAspect="1"/>
          </p:cNvPicPr>
          <p:nvPr/>
        </p:nvPicPr>
        <p:blipFill>
          <a:blip r:embed="rId3"/>
          <a:stretch>
            <a:fillRect/>
          </a:stretch>
        </p:blipFill>
        <p:spPr>
          <a:xfrm>
            <a:off x="5076190" y="4653280"/>
            <a:ext cx="3904615" cy="1956435"/>
          </a:xfrm>
          <a:prstGeom prst="rect">
            <a:avLst/>
          </a:prstGeom>
        </p:spPr>
      </p:pic>
      <p:sp>
        <p:nvSpPr>
          <p:cNvPr id="11" name="Text Box 10"/>
          <p:cNvSpPr txBox="1"/>
          <p:nvPr/>
        </p:nvSpPr>
        <p:spPr>
          <a:xfrm>
            <a:off x="5084445" y="4292600"/>
            <a:ext cx="3713480" cy="368300"/>
          </a:xfrm>
          <a:prstGeom prst="rect">
            <a:avLst/>
          </a:prstGeom>
          <a:noFill/>
        </p:spPr>
        <p:txBody>
          <a:bodyPr wrap="none" rtlCol="0">
            <a:spAutoFit/>
          </a:bodyPr>
          <a:p>
            <a:r>
              <a:rPr lang="en-US"/>
              <a:t>2) cinsiyet kolonunu eklemiş olduk.</a:t>
            </a:r>
            <a:endParaRPr lang="en-US"/>
          </a:p>
        </p:txBody>
      </p:sp>
      <p:pic>
        <p:nvPicPr>
          <p:cNvPr id="12" name="Picture 11"/>
          <p:cNvPicPr>
            <a:picLocks noChangeAspect="1"/>
          </p:cNvPicPr>
          <p:nvPr/>
        </p:nvPicPr>
        <p:blipFill>
          <a:blip r:embed="rId4"/>
          <a:stretch>
            <a:fillRect/>
          </a:stretch>
        </p:blipFill>
        <p:spPr>
          <a:xfrm>
            <a:off x="539750" y="3860800"/>
            <a:ext cx="4255135" cy="629285"/>
          </a:xfrm>
          <a:prstGeom prst="rect">
            <a:avLst/>
          </a:prstGeom>
        </p:spPr>
      </p:pic>
      <p:sp>
        <p:nvSpPr>
          <p:cNvPr id="13" name="Text Box 12"/>
          <p:cNvSpPr txBox="1"/>
          <p:nvPr/>
        </p:nvSpPr>
        <p:spPr>
          <a:xfrm>
            <a:off x="608330" y="3524885"/>
            <a:ext cx="2045335" cy="368300"/>
          </a:xfrm>
          <a:prstGeom prst="rect">
            <a:avLst/>
          </a:prstGeom>
          <a:noFill/>
        </p:spPr>
        <p:txBody>
          <a:bodyPr wrap="none" rtlCol="0">
            <a:spAutoFit/>
          </a:bodyPr>
          <a:p>
            <a:r>
              <a:rPr lang="en-US"/>
              <a:t>3) Tablomuz hazır.</a:t>
            </a:r>
            <a:endParaRPr lang="en-US"/>
          </a:p>
        </p:txBody>
      </p:sp>
      <p:sp>
        <p:nvSpPr>
          <p:cNvPr id="15" name="Text Box 14"/>
          <p:cNvSpPr txBox="1"/>
          <p:nvPr/>
        </p:nvSpPr>
        <p:spPr>
          <a:xfrm>
            <a:off x="474980" y="4500245"/>
            <a:ext cx="4547235" cy="2030095"/>
          </a:xfrm>
          <a:prstGeom prst="rect">
            <a:avLst/>
          </a:prstGeom>
          <a:noFill/>
        </p:spPr>
        <p:txBody>
          <a:bodyPr wrap="none" rtlCol="0">
            <a:spAutoFit/>
          </a:bodyPr>
          <a:p>
            <a:r>
              <a:rPr lang="en-US"/>
              <a:t>Fakat bu derste elle manuel ekleme değil,</a:t>
            </a:r>
            <a:endParaRPr lang="en-US"/>
          </a:p>
          <a:p>
            <a:r>
              <a:rPr lang="en-US"/>
              <a:t>Querry’den kodla ekleme nasıl yapılır,</a:t>
            </a:r>
            <a:endParaRPr lang="en-US"/>
          </a:p>
          <a:p>
            <a:r>
              <a:rPr lang="en-US"/>
              <a:t>onu göreceğiz.</a:t>
            </a:r>
            <a:endParaRPr lang="en-US"/>
          </a:p>
          <a:p>
            <a:endParaRPr lang="en-US"/>
          </a:p>
          <a:p>
            <a:r>
              <a:rPr lang="en-US"/>
              <a:t>AdventureWorks’te insert’i gözlemlemek</a:t>
            </a:r>
            <a:endParaRPr lang="en-US"/>
          </a:p>
          <a:p>
            <a:r>
              <a:rPr lang="en-US"/>
              <a:t>zor olacağından yeni Tablo oluşturup orada</a:t>
            </a:r>
            <a:endParaRPr lang="en-US"/>
          </a:p>
          <a:p>
            <a:r>
              <a:rPr lang="en-US"/>
              <a:t>işlemlerimizi yapalım.</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insert</a:t>
            </a:r>
            <a:endParaRPr lang="en-US"/>
          </a:p>
        </p:txBody>
      </p:sp>
      <p:pic>
        <p:nvPicPr>
          <p:cNvPr id="5" name="Content Placeholder 4"/>
          <p:cNvPicPr>
            <a:picLocks noChangeAspect="1"/>
          </p:cNvPicPr>
          <p:nvPr>
            <p:ph sz="half" idx="1"/>
          </p:nvPr>
        </p:nvPicPr>
        <p:blipFill>
          <a:blip r:embed="rId1"/>
          <a:stretch>
            <a:fillRect/>
          </a:stretch>
        </p:blipFill>
        <p:spPr>
          <a:xfrm>
            <a:off x="467360" y="909955"/>
            <a:ext cx="8238490" cy="1113155"/>
          </a:xfrm>
          <a:prstGeom prst="rect">
            <a:avLst/>
          </a:prstGeom>
        </p:spPr>
      </p:pic>
      <p:pic>
        <p:nvPicPr>
          <p:cNvPr id="6" name="Content Placeholder 5"/>
          <p:cNvPicPr>
            <a:picLocks noChangeAspect="1"/>
          </p:cNvPicPr>
          <p:nvPr>
            <p:ph sz="half" idx="2"/>
          </p:nvPr>
        </p:nvPicPr>
        <p:blipFill>
          <a:blip r:embed="rId2"/>
          <a:stretch>
            <a:fillRect/>
          </a:stretch>
        </p:blipFill>
        <p:spPr>
          <a:xfrm>
            <a:off x="467360" y="2780665"/>
            <a:ext cx="4038600" cy="949960"/>
          </a:xfrm>
          <a:prstGeom prst="rect">
            <a:avLst/>
          </a:prstGeom>
        </p:spPr>
      </p:pic>
      <p:sp>
        <p:nvSpPr>
          <p:cNvPr id="7" name="Text Box 6"/>
          <p:cNvSpPr txBox="1"/>
          <p:nvPr/>
        </p:nvSpPr>
        <p:spPr>
          <a:xfrm>
            <a:off x="483235" y="2090420"/>
            <a:ext cx="8247380" cy="645160"/>
          </a:xfrm>
          <a:prstGeom prst="rect">
            <a:avLst/>
          </a:prstGeom>
          <a:noFill/>
        </p:spPr>
        <p:txBody>
          <a:bodyPr wrap="none" rtlCol="0">
            <a:spAutoFit/>
          </a:bodyPr>
          <a:p>
            <a:pPr algn="l"/>
            <a:r>
              <a:rPr lang="en-US"/>
              <a:t>Tekrardan </a:t>
            </a:r>
            <a:r>
              <a:rPr lang="en-US" b="1"/>
              <a:t>select * from calisan_bilgi</a:t>
            </a:r>
            <a:r>
              <a:rPr lang="en-US"/>
              <a:t>’yi seçip execute ederek aşağıda ekleme </a:t>
            </a:r>
            <a:endParaRPr lang="en-US"/>
          </a:p>
          <a:p>
            <a:pPr algn="l"/>
            <a:r>
              <a:rPr lang="en-US"/>
              <a:t>işleminin başarılı olduğunu görebiliriz.</a:t>
            </a:r>
            <a:endParaRPr lang="en-US"/>
          </a:p>
        </p:txBody>
      </p:sp>
      <p:pic>
        <p:nvPicPr>
          <p:cNvPr id="8" name="Picture 7"/>
          <p:cNvPicPr>
            <a:picLocks noChangeAspect="1"/>
          </p:cNvPicPr>
          <p:nvPr/>
        </p:nvPicPr>
        <p:blipFill>
          <a:blip r:embed="rId3"/>
          <a:stretch>
            <a:fillRect/>
          </a:stretch>
        </p:blipFill>
        <p:spPr>
          <a:xfrm>
            <a:off x="483235" y="4293235"/>
            <a:ext cx="8002270" cy="630555"/>
          </a:xfrm>
          <a:prstGeom prst="rect">
            <a:avLst/>
          </a:prstGeom>
        </p:spPr>
      </p:pic>
      <p:sp>
        <p:nvSpPr>
          <p:cNvPr id="9" name="Text Box 8"/>
          <p:cNvSpPr txBox="1"/>
          <p:nvPr/>
        </p:nvSpPr>
        <p:spPr>
          <a:xfrm>
            <a:off x="450215" y="3902710"/>
            <a:ext cx="5690235" cy="368300"/>
          </a:xfrm>
          <a:prstGeom prst="rect">
            <a:avLst/>
          </a:prstGeom>
          <a:noFill/>
        </p:spPr>
        <p:txBody>
          <a:bodyPr wrap="none" rtlCol="0">
            <a:spAutoFit/>
          </a:bodyPr>
          <a:p>
            <a:r>
              <a:rPr lang="en-US"/>
              <a:t>Aynı kodu tekrardan seçip execute edersek hata alırız.</a:t>
            </a:r>
            <a:endParaRPr lang="en-US"/>
          </a:p>
        </p:txBody>
      </p:sp>
      <p:pic>
        <p:nvPicPr>
          <p:cNvPr id="10" name="Picture 9"/>
          <p:cNvPicPr>
            <a:picLocks noChangeAspect="1"/>
          </p:cNvPicPr>
          <p:nvPr/>
        </p:nvPicPr>
        <p:blipFill>
          <a:blip r:embed="rId4"/>
          <a:stretch>
            <a:fillRect/>
          </a:stretch>
        </p:blipFill>
        <p:spPr>
          <a:xfrm>
            <a:off x="483235" y="4946015"/>
            <a:ext cx="6086475" cy="1020445"/>
          </a:xfrm>
          <a:prstGeom prst="rect">
            <a:avLst/>
          </a:prstGeom>
        </p:spPr>
      </p:pic>
      <p:sp>
        <p:nvSpPr>
          <p:cNvPr id="11" name="Text Box 10"/>
          <p:cNvSpPr txBox="1"/>
          <p:nvPr/>
        </p:nvSpPr>
        <p:spPr>
          <a:xfrm>
            <a:off x="512445" y="6158230"/>
            <a:ext cx="6692265" cy="368300"/>
          </a:xfrm>
          <a:prstGeom prst="rect">
            <a:avLst/>
          </a:prstGeom>
          <a:noFill/>
        </p:spPr>
        <p:txBody>
          <a:bodyPr wrap="square" rtlCol="0">
            <a:spAutoFit/>
          </a:bodyPr>
          <a:p>
            <a:r>
              <a:rPr lang="en-US"/>
              <a:t>Bunun sebebi calisanid’ye Primary Key atamış olmamızdır.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update (kullanırken dikkat!)</a:t>
            </a:r>
            <a:endParaRPr lang="en-US"/>
          </a:p>
        </p:txBody>
      </p:sp>
      <p:pic>
        <p:nvPicPr>
          <p:cNvPr id="5" name="Content Placeholder 4"/>
          <p:cNvPicPr>
            <a:picLocks noChangeAspect="1"/>
          </p:cNvPicPr>
          <p:nvPr>
            <p:ph sz="half" idx="1"/>
          </p:nvPr>
        </p:nvPicPr>
        <p:blipFill>
          <a:blip r:embed="rId1"/>
          <a:stretch>
            <a:fillRect/>
          </a:stretch>
        </p:blipFill>
        <p:spPr>
          <a:xfrm>
            <a:off x="467360" y="1174750"/>
            <a:ext cx="8190865" cy="2769235"/>
          </a:xfrm>
          <a:prstGeom prst="rect">
            <a:avLst/>
          </a:prstGeom>
        </p:spPr>
      </p:pic>
      <p:sp>
        <p:nvSpPr>
          <p:cNvPr id="6" name="Text Box 5"/>
          <p:cNvSpPr txBox="1"/>
          <p:nvPr/>
        </p:nvSpPr>
        <p:spPr>
          <a:xfrm>
            <a:off x="550545" y="4190365"/>
            <a:ext cx="3053080" cy="645160"/>
          </a:xfrm>
          <a:prstGeom prst="rect">
            <a:avLst/>
          </a:prstGeom>
          <a:noFill/>
        </p:spPr>
        <p:txBody>
          <a:bodyPr wrap="none" rtlCol="0">
            <a:spAutoFit/>
          </a:bodyPr>
          <a:p>
            <a:r>
              <a:rPr lang="en-US"/>
              <a:t>seçili kodu execute edersek;</a:t>
            </a:r>
            <a:endParaRPr lang="en-US"/>
          </a:p>
          <a:p>
            <a:endParaRPr lang="en-US"/>
          </a:p>
        </p:txBody>
      </p:sp>
      <p:pic>
        <p:nvPicPr>
          <p:cNvPr id="7" name="Content Placeholder 6"/>
          <p:cNvPicPr>
            <a:picLocks noChangeAspect="1"/>
          </p:cNvPicPr>
          <p:nvPr>
            <p:ph sz="half" idx="2"/>
          </p:nvPr>
        </p:nvPicPr>
        <p:blipFill>
          <a:blip r:embed="rId2"/>
          <a:stretch>
            <a:fillRect/>
          </a:stretch>
        </p:blipFill>
        <p:spPr>
          <a:xfrm>
            <a:off x="467360" y="4796790"/>
            <a:ext cx="4038600" cy="617220"/>
          </a:xfrm>
          <a:prstGeom prst="rect">
            <a:avLst/>
          </a:prstGeom>
        </p:spPr>
      </p:pic>
      <p:sp>
        <p:nvSpPr>
          <p:cNvPr id="8" name="Text Box 7"/>
          <p:cNvSpPr txBox="1"/>
          <p:nvPr/>
        </p:nvSpPr>
        <p:spPr>
          <a:xfrm>
            <a:off x="556260" y="5743575"/>
            <a:ext cx="4513580" cy="368300"/>
          </a:xfrm>
          <a:prstGeom prst="rect">
            <a:avLst/>
          </a:prstGeom>
          <a:noFill/>
        </p:spPr>
        <p:txBody>
          <a:bodyPr wrap="none" rtlCol="0">
            <a:spAutoFit/>
          </a:bodyPr>
          <a:p>
            <a:r>
              <a:rPr lang="en-US"/>
              <a:t>güncelleme işlemini gerçekleştirmiş oluruz.</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delete</a:t>
            </a:r>
            <a:endParaRPr lang="en-US"/>
          </a:p>
        </p:txBody>
      </p:sp>
      <p:pic>
        <p:nvPicPr>
          <p:cNvPr id="9" name="Content Placeholder 8"/>
          <p:cNvPicPr>
            <a:picLocks noChangeAspect="1"/>
          </p:cNvPicPr>
          <p:nvPr>
            <p:ph sz="half" idx="1"/>
          </p:nvPr>
        </p:nvPicPr>
        <p:blipFill>
          <a:blip r:embed="rId1"/>
          <a:stretch>
            <a:fillRect/>
          </a:stretch>
        </p:blipFill>
        <p:spPr>
          <a:xfrm>
            <a:off x="395605" y="1124585"/>
            <a:ext cx="6615430" cy="3892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where</a:t>
            </a:r>
            <a:endParaRPr lang="en-US"/>
          </a:p>
        </p:txBody>
      </p:sp>
      <p:sp>
        <p:nvSpPr>
          <p:cNvPr id="5" name="Text Box 4"/>
          <p:cNvSpPr txBox="1"/>
          <p:nvPr/>
        </p:nvSpPr>
        <p:spPr>
          <a:xfrm>
            <a:off x="488950" y="759460"/>
            <a:ext cx="8001635" cy="645160"/>
          </a:xfrm>
          <a:prstGeom prst="rect">
            <a:avLst/>
          </a:prstGeom>
          <a:noFill/>
        </p:spPr>
        <p:txBody>
          <a:bodyPr wrap="square" rtlCol="0">
            <a:spAutoFit/>
          </a:bodyPr>
          <a:p>
            <a:r>
              <a:rPr lang="en-US"/>
              <a:t>where kullanımını daha iyi gösterebilmek adına AdventureWorks veritabanına</a:t>
            </a:r>
            <a:endParaRPr lang="en-US"/>
          </a:p>
          <a:p>
            <a:r>
              <a:rPr lang="en-US"/>
              <a:t>geri dönelim.</a:t>
            </a:r>
            <a:endParaRPr lang="en-US"/>
          </a:p>
        </p:txBody>
      </p:sp>
      <p:pic>
        <p:nvPicPr>
          <p:cNvPr id="6" name="Content Placeholder 5"/>
          <p:cNvPicPr>
            <a:picLocks noChangeAspect="1"/>
          </p:cNvPicPr>
          <p:nvPr>
            <p:ph idx="1"/>
          </p:nvPr>
        </p:nvPicPr>
        <p:blipFill>
          <a:blip r:embed="rId1"/>
          <a:stretch>
            <a:fillRect/>
          </a:stretch>
        </p:blipFill>
        <p:spPr>
          <a:xfrm>
            <a:off x="815975" y="1773555"/>
            <a:ext cx="3457575" cy="542925"/>
          </a:xfrm>
          <a:prstGeom prst="rect">
            <a:avLst/>
          </a:prstGeom>
        </p:spPr>
      </p:pic>
      <p:sp>
        <p:nvSpPr>
          <p:cNvPr id="7" name="Text Box 6"/>
          <p:cNvSpPr txBox="1"/>
          <p:nvPr/>
        </p:nvSpPr>
        <p:spPr>
          <a:xfrm>
            <a:off x="704850" y="1428750"/>
            <a:ext cx="7078980" cy="368300"/>
          </a:xfrm>
          <a:prstGeom prst="rect">
            <a:avLst/>
          </a:prstGeom>
          <a:noFill/>
        </p:spPr>
        <p:txBody>
          <a:bodyPr wrap="none" rtlCol="0">
            <a:spAutoFit/>
          </a:bodyPr>
          <a:p>
            <a:r>
              <a:rPr lang="en-US"/>
              <a:t>Eğer ki veritabanımızı değiştirmeden kod satırını yazarsa hata alırız!</a:t>
            </a:r>
            <a:endParaRPr lang="en-US"/>
          </a:p>
        </p:txBody>
      </p:sp>
      <p:sp>
        <p:nvSpPr>
          <p:cNvPr id="8" name="Text Box 7"/>
          <p:cNvSpPr txBox="1"/>
          <p:nvPr/>
        </p:nvSpPr>
        <p:spPr>
          <a:xfrm>
            <a:off x="869315" y="2455545"/>
            <a:ext cx="1732280" cy="368300"/>
          </a:xfrm>
          <a:prstGeom prst="rect">
            <a:avLst/>
          </a:prstGeom>
          <a:noFill/>
        </p:spPr>
        <p:txBody>
          <a:bodyPr wrap="none" rtlCol="0">
            <a:spAutoFit/>
          </a:bodyPr>
          <a:p>
            <a:r>
              <a:rPr lang="en-US"/>
              <a:t>Düzeltmek için;</a:t>
            </a:r>
            <a:endParaRPr lang="en-US"/>
          </a:p>
        </p:txBody>
      </p:sp>
      <p:pic>
        <p:nvPicPr>
          <p:cNvPr id="9" name="Picture 8"/>
          <p:cNvPicPr>
            <a:picLocks noChangeAspect="1"/>
          </p:cNvPicPr>
          <p:nvPr/>
        </p:nvPicPr>
        <p:blipFill>
          <a:blip r:embed="rId2"/>
          <a:stretch>
            <a:fillRect/>
          </a:stretch>
        </p:blipFill>
        <p:spPr>
          <a:xfrm>
            <a:off x="971550" y="2925445"/>
            <a:ext cx="4705350" cy="1076325"/>
          </a:xfrm>
          <a:prstGeom prst="rect">
            <a:avLst/>
          </a:prstGeom>
        </p:spPr>
      </p:pic>
      <p:pic>
        <p:nvPicPr>
          <p:cNvPr id="10" name="Picture 9"/>
          <p:cNvPicPr>
            <a:picLocks noChangeAspect="1"/>
          </p:cNvPicPr>
          <p:nvPr/>
        </p:nvPicPr>
        <p:blipFill>
          <a:blip r:embed="rId3"/>
          <a:stretch>
            <a:fillRect/>
          </a:stretch>
        </p:blipFill>
        <p:spPr>
          <a:xfrm>
            <a:off x="899795" y="4581525"/>
            <a:ext cx="5036820" cy="1337310"/>
          </a:xfrm>
          <a:prstGeom prst="rect">
            <a:avLst/>
          </a:prstGeom>
        </p:spPr>
      </p:pic>
      <p:sp>
        <p:nvSpPr>
          <p:cNvPr id="11" name="Text Box 10"/>
          <p:cNvSpPr txBox="1"/>
          <p:nvPr/>
        </p:nvSpPr>
        <p:spPr>
          <a:xfrm>
            <a:off x="869950" y="4129405"/>
            <a:ext cx="2164080" cy="368300"/>
          </a:xfrm>
          <a:prstGeom prst="rect">
            <a:avLst/>
          </a:prstGeom>
          <a:noFill/>
        </p:spPr>
        <p:txBody>
          <a:bodyPr wrap="none" rtlCol="0">
            <a:spAutoFit/>
          </a:bodyPr>
          <a:p>
            <a:r>
              <a:rPr lang="en-US"/>
              <a:t>Hata ortadan kalktı.</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where - Devam</a:t>
            </a:r>
            <a:endParaRPr lang="en-US"/>
          </a:p>
        </p:txBody>
      </p:sp>
      <p:pic>
        <p:nvPicPr>
          <p:cNvPr id="4" name="Content Placeholder 3"/>
          <p:cNvPicPr>
            <a:picLocks noChangeAspect="1"/>
          </p:cNvPicPr>
          <p:nvPr>
            <p:ph idx="1"/>
          </p:nvPr>
        </p:nvPicPr>
        <p:blipFill>
          <a:blip r:embed="rId1"/>
          <a:stretch>
            <a:fillRect/>
          </a:stretch>
        </p:blipFill>
        <p:spPr>
          <a:xfrm>
            <a:off x="457200" y="925195"/>
            <a:ext cx="8229600" cy="572135"/>
          </a:xfrm>
          <a:prstGeom prst="rect">
            <a:avLst/>
          </a:prstGeom>
        </p:spPr>
      </p:pic>
      <p:pic>
        <p:nvPicPr>
          <p:cNvPr id="5" name="Picture 4"/>
          <p:cNvPicPr>
            <a:picLocks noChangeAspect="1"/>
          </p:cNvPicPr>
          <p:nvPr/>
        </p:nvPicPr>
        <p:blipFill>
          <a:blip r:embed="rId2"/>
          <a:stretch>
            <a:fillRect/>
          </a:stretch>
        </p:blipFill>
        <p:spPr>
          <a:xfrm>
            <a:off x="467360" y="1917065"/>
            <a:ext cx="1147445" cy="1998345"/>
          </a:xfrm>
          <a:prstGeom prst="rect">
            <a:avLst/>
          </a:prstGeom>
        </p:spPr>
      </p:pic>
      <p:sp>
        <p:nvSpPr>
          <p:cNvPr id="6" name="Text Box 5"/>
          <p:cNvSpPr txBox="1"/>
          <p:nvPr/>
        </p:nvSpPr>
        <p:spPr>
          <a:xfrm>
            <a:off x="464820" y="1520190"/>
            <a:ext cx="1922780" cy="368300"/>
          </a:xfrm>
          <a:prstGeom prst="rect">
            <a:avLst/>
          </a:prstGeom>
          <a:noFill/>
        </p:spPr>
        <p:txBody>
          <a:bodyPr wrap="none" rtlCol="0">
            <a:spAutoFit/>
          </a:bodyPr>
          <a:p>
            <a:r>
              <a:rPr lang="en-US"/>
              <a:t>execute edersek;</a:t>
            </a:r>
            <a:endParaRPr lang="en-US"/>
          </a:p>
        </p:txBody>
      </p:sp>
      <p:pic>
        <p:nvPicPr>
          <p:cNvPr id="8" name="Picture 7"/>
          <p:cNvPicPr>
            <a:picLocks noChangeAspect="1"/>
          </p:cNvPicPr>
          <p:nvPr/>
        </p:nvPicPr>
        <p:blipFill>
          <a:blip r:embed="rId3"/>
          <a:stretch>
            <a:fillRect/>
          </a:stretch>
        </p:blipFill>
        <p:spPr>
          <a:xfrm>
            <a:off x="395605" y="5013325"/>
            <a:ext cx="5445760" cy="1516380"/>
          </a:xfrm>
          <a:prstGeom prst="rect">
            <a:avLst/>
          </a:prstGeom>
        </p:spPr>
      </p:pic>
      <p:sp>
        <p:nvSpPr>
          <p:cNvPr id="9" name="Text Box 8"/>
          <p:cNvSpPr txBox="1"/>
          <p:nvPr/>
        </p:nvSpPr>
        <p:spPr>
          <a:xfrm>
            <a:off x="1988185" y="2618105"/>
            <a:ext cx="5734685" cy="645160"/>
          </a:xfrm>
          <a:prstGeom prst="rect">
            <a:avLst/>
          </a:prstGeom>
          <a:noFill/>
        </p:spPr>
        <p:txBody>
          <a:bodyPr wrap="none" rtlCol="0">
            <a:spAutoFit/>
          </a:bodyPr>
          <a:p>
            <a:r>
              <a:rPr lang="en-US"/>
              <a:t>Ya da SafetyStockLevel = 1000 olan tüm kolonları getir</a:t>
            </a:r>
            <a:endParaRPr lang="en-US"/>
          </a:p>
          <a:p>
            <a:r>
              <a:rPr lang="en-US"/>
              <a:t>de diyebiliriz. * ile bunu sağlarız.</a:t>
            </a:r>
            <a:endParaRPr lang="en-US"/>
          </a:p>
        </p:txBody>
      </p:sp>
      <p:pic>
        <p:nvPicPr>
          <p:cNvPr id="10" name="Picture 9"/>
          <p:cNvPicPr>
            <a:picLocks noChangeAspect="1"/>
          </p:cNvPicPr>
          <p:nvPr/>
        </p:nvPicPr>
        <p:blipFill>
          <a:blip r:embed="rId4"/>
          <a:stretch>
            <a:fillRect/>
          </a:stretch>
        </p:blipFill>
        <p:spPr>
          <a:xfrm>
            <a:off x="495935" y="4155440"/>
            <a:ext cx="7857490" cy="500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where - Devam</a:t>
            </a:r>
            <a:endParaRPr lang="en-US"/>
          </a:p>
        </p:txBody>
      </p:sp>
      <p:pic>
        <p:nvPicPr>
          <p:cNvPr id="4" name="Content Placeholder 3"/>
          <p:cNvPicPr>
            <a:picLocks noChangeAspect="1"/>
          </p:cNvPicPr>
          <p:nvPr>
            <p:ph sz="half" idx="1"/>
          </p:nvPr>
        </p:nvPicPr>
        <p:blipFill>
          <a:blip r:embed="rId1"/>
          <a:stretch>
            <a:fillRect/>
          </a:stretch>
        </p:blipFill>
        <p:spPr>
          <a:xfrm>
            <a:off x="457200" y="3479165"/>
            <a:ext cx="4038600" cy="342900"/>
          </a:xfrm>
          <a:prstGeom prst="rect">
            <a:avLst/>
          </a:prstGeom>
        </p:spPr>
      </p:pic>
      <p:pic>
        <p:nvPicPr>
          <p:cNvPr id="5" name="Picture 4"/>
          <p:cNvPicPr>
            <a:picLocks noChangeAspect="1"/>
          </p:cNvPicPr>
          <p:nvPr/>
        </p:nvPicPr>
        <p:blipFill>
          <a:blip r:embed="rId2"/>
          <a:stretch>
            <a:fillRect/>
          </a:stretch>
        </p:blipFill>
        <p:spPr>
          <a:xfrm>
            <a:off x="405130" y="1772920"/>
            <a:ext cx="8281670" cy="926465"/>
          </a:xfrm>
          <a:prstGeom prst="rect">
            <a:avLst/>
          </a:prstGeom>
        </p:spPr>
      </p:pic>
      <p:pic>
        <p:nvPicPr>
          <p:cNvPr id="6" name="Picture 5"/>
          <p:cNvPicPr>
            <a:picLocks noChangeAspect="1"/>
          </p:cNvPicPr>
          <p:nvPr/>
        </p:nvPicPr>
        <p:blipFill>
          <a:blip r:embed="rId3"/>
          <a:stretch>
            <a:fillRect/>
          </a:stretch>
        </p:blipFill>
        <p:spPr>
          <a:xfrm>
            <a:off x="395605" y="3140710"/>
            <a:ext cx="8592185" cy="731520"/>
          </a:xfrm>
          <a:prstGeom prst="rect">
            <a:avLst/>
          </a:prstGeom>
        </p:spPr>
      </p:pic>
      <p:sp>
        <p:nvSpPr>
          <p:cNvPr id="7" name="Text Box 6"/>
          <p:cNvSpPr txBox="1"/>
          <p:nvPr/>
        </p:nvSpPr>
        <p:spPr>
          <a:xfrm>
            <a:off x="362585" y="2750185"/>
            <a:ext cx="640080" cy="368300"/>
          </a:xfrm>
          <a:prstGeom prst="rect">
            <a:avLst/>
          </a:prstGeom>
          <a:noFill/>
        </p:spPr>
        <p:txBody>
          <a:bodyPr wrap="none" rtlCol="0">
            <a:spAutoFit/>
          </a:bodyPr>
          <a:p>
            <a:r>
              <a:rPr lang="en-US"/>
              <a:t>------</a:t>
            </a:r>
            <a:endParaRPr lang="en-US"/>
          </a:p>
        </p:txBody>
      </p:sp>
      <p:pic>
        <p:nvPicPr>
          <p:cNvPr id="8" name="Content Placeholder 7"/>
          <p:cNvPicPr>
            <a:picLocks noChangeAspect="1"/>
          </p:cNvPicPr>
          <p:nvPr>
            <p:ph sz="half" idx="2"/>
          </p:nvPr>
        </p:nvPicPr>
        <p:blipFill>
          <a:blip r:embed="rId4"/>
          <a:stretch>
            <a:fillRect/>
          </a:stretch>
        </p:blipFill>
        <p:spPr>
          <a:xfrm>
            <a:off x="395605" y="4077335"/>
            <a:ext cx="6500495" cy="794385"/>
          </a:xfrm>
          <a:prstGeom prst="rect">
            <a:avLst/>
          </a:prstGeom>
        </p:spPr>
      </p:pic>
      <p:pic>
        <p:nvPicPr>
          <p:cNvPr id="9" name="Picture 8"/>
          <p:cNvPicPr>
            <a:picLocks noChangeAspect="1"/>
          </p:cNvPicPr>
          <p:nvPr/>
        </p:nvPicPr>
        <p:blipFill>
          <a:blip r:embed="rId5"/>
          <a:stretch>
            <a:fillRect/>
          </a:stretch>
        </p:blipFill>
        <p:spPr>
          <a:xfrm>
            <a:off x="457200" y="5229225"/>
            <a:ext cx="6460490" cy="695960"/>
          </a:xfrm>
          <a:prstGeom prst="rect">
            <a:avLst/>
          </a:prstGeom>
        </p:spPr>
      </p:pic>
      <p:sp>
        <p:nvSpPr>
          <p:cNvPr id="10" name="Text Box 9"/>
          <p:cNvSpPr txBox="1"/>
          <p:nvPr/>
        </p:nvSpPr>
        <p:spPr>
          <a:xfrm>
            <a:off x="433070" y="4814570"/>
            <a:ext cx="373380" cy="368300"/>
          </a:xfrm>
          <a:prstGeom prst="rect">
            <a:avLst/>
          </a:prstGeom>
          <a:noFill/>
        </p:spPr>
        <p:txBody>
          <a:bodyPr wrap="none" rtlCol="0">
            <a:spAutoFit/>
          </a:bodyPr>
          <a:p>
            <a:r>
              <a:rPr lang="en-US"/>
              <a:t>...</a:t>
            </a:r>
            <a:endParaRPr lang="en-US"/>
          </a:p>
        </p:txBody>
      </p:sp>
      <p:pic>
        <p:nvPicPr>
          <p:cNvPr id="11" name="Picture 10"/>
          <p:cNvPicPr>
            <a:picLocks noChangeAspect="1"/>
          </p:cNvPicPr>
          <p:nvPr/>
        </p:nvPicPr>
        <p:blipFill>
          <a:blip r:embed="rId6"/>
          <a:stretch>
            <a:fillRect/>
          </a:stretch>
        </p:blipFill>
        <p:spPr>
          <a:xfrm>
            <a:off x="433070" y="876935"/>
            <a:ext cx="9351645" cy="619760"/>
          </a:xfrm>
          <a:prstGeom prst="rect">
            <a:avLst/>
          </a:prstGeom>
        </p:spPr>
      </p:pic>
      <p:sp>
        <p:nvSpPr>
          <p:cNvPr id="12" name="Text Box 11"/>
          <p:cNvSpPr txBox="1"/>
          <p:nvPr/>
        </p:nvSpPr>
        <p:spPr>
          <a:xfrm>
            <a:off x="424815" y="5937250"/>
            <a:ext cx="8462645" cy="645160"/>
          </a:xfrm>
          <a:prstGeom prst="rect">
            <a:avLst/>
          </a:prstGeom>
          <a:noFill/>
        </p:spPr>
        <p:txBody>
          <a:bodyPr wrap="square" rtlCol="0">
            <a:spAutoFit/>
          </a:bodyPr>
          <a:p>
            <a:r>
              <a:rPr lang="en-US" b="1"/>
              <a:t>ID ile sorgulama yapmamızın sebebi ID’ler genellikle primary key oldukları için benzersiz-unique’dirler. Daha kesin sorgulamalara elverişlidir.</a:t>
            </a:r>
            <a:endParaRPr lang="en-US"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and Kullanımı</a:t>
            </a:r>
            <a:endParaRPr lang="en-US"/>
          </a:p>
        </p:txBody>
      </p:sp>
      <p:sp>
        <p:nvSpPr>
          <p:cNvPr id="5" name="Text Box 4"/>
          <p:cNvSpPr txBox="1"/>
          <p:nvPr/>
        </p:nvSpPr>
        <p:spPr>
          <a:xfrm>
            <a:off x="598805" y="862965"/>
            <a:ext cx="7777480" cy="368300"/>
          </a:xfrm>
          <a:prstGeom prst="rect">
            <a:avLst/>
          </a:prstGeom>
          <a:noFill/>
        </p:spPr>
        <p:txBody>
          <a:bodyPr wrap="none" rtlCol="0">
            <a:spAutoFit/>
          </a:bodyPr>
          <a:p>
            <a:pPr algn="l"/>
            <a:r>
              <a:rPr lang="en-US"/>
              <a:t>Bu sefer HumanResources.Employee tablosu üzerinde çalışmalar yapalım.</a:t>
            </a:r>
            <a:endParaRPr lang="en-US"/>
          </a:p>
        </p:txBody>
      </p:sp>
      <p:pic>
        <p:nvPicPr>
          <p:cNvPr id="6" name="Content Placeholder 5"/>
          <p:cNvPicPr>
            <a:picLocks noChangeAspect="1"/>
          </p:cNvPicPr>
          <p:nvPr>
            <p:ph idx="1"/>
          </p:nvPr>
        </p:nvPicPr>
        <p:blipFill>
          <a:blip r:embed="rId1"/>
          <a:stretch>
            <a:fillRect/>
          </a:stretch>
        </p:blipFill>
        <p:spPr>
          <a:xfrm>
            <a:off x="372745" y="1484630"/>
            <a:ext cx="8306435" cy="929640"/>
          </a:xfrm>
          <a:prstGeom prst="rect">
            <a:avLst/>
          </a:prstGeom>
        </p:spPr>
      </p:pic>
      <p:pic>
        <p:nvPicPr>
          <p:cNvPr id="7" name="Picture 6"/>
          <p:cNvPicPr>
            <a:picLocks noChangeAspect="1"/>
          </p:cNvPicPr>
          <p:nvPr/>
        </p:nvPicPr>
        <p:blipFill>
          <a:blip r:embed="rId2"/>
          <a:stretch>
            <a:fillRect/>
          </a:stretch>
        </p:blipFill>
        <p:spPr>
          <a:xfrm>
            <a:off x="323850" y="2707640"/>
            <a:ext cx="8610600" cy="1057275"/>
          </a:xfrm>
          <a:prstGeom prst="rect">
            <a:avLst/>
          </a:prstGeom>
        </p:spPr>
      </p:pic>
      <p:sp>
        <p:nvSpPr>
          <p:cNvPr id="8" name="Text Box 7"/>
          <p:cNvSpPr txBox="1"/>
          <p:nvPr/>
        </p:nvSpPr>
        <p:spPr>
          <a:xfrm>
            <a:off x="425450" y="4032885"/>
            <a:ext cx="5410835" cy="645160"/>
          </a:xfrm>
          <a:prstGeom prst="rect">
            <a:avLst/>
          </a:prstGeom>
          <a:noFill/>
        </p:spPr>
        <p:txBody>
          <a:bodyPr wrap="none" rtlCol="0">
            <a:spAutoFit/>
          </a:bodyPr>
          <a:p>
            <a:r>
              <a:rPr lang="en-US"/>
              <a:t>Ayrıca istediğimiz kadar and ile bağlama yapabiliriz.</a:t>
            </a:r>
            <a:endParaRPr lang="en-US"/>
          </a:p>
          <a:p>
            <a:r>
              <a:rPr lang="en-US"/>
              <a:t>Fakat yine de hepsinin sağlanması gerekmektedir.</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or Kullanımı</a:t>
            </a:r>
            <a:endParaRPr lang="en-US"/>
          </a:p>
        </p:txBody>
      </p:sp>
      <p:pic>
        <p:nvPicPr>
          <p:cNvPr id="4" name="Content Placeholder 3"/>
          <p:cNvPicPr>
            <a:picLocks noChangeAspect="1"/>
          </p:cNvPicPr>
          <p:nvPr>
            <p:ph idx="1"/>
          </p:nvPr>
        </p:nvPicPr>
        <p:blipFill>
          <a:blip r:embed="rId1"/>
          <a:stretch>
            <a:fillRect/>
          </a:stretch>
        </p:blipFill>
        <p:spPr>
          <a:xfrm>
            <a:off x="395605" y="980440"/>
            <a:ext cx="8229600" cy="1286510"/>
          </a:xfrm>
          <a:prstGeom prst="rect">
            <a:avLst/>
          </a:prstGeom>
        </p:spPr>
      </p:pic>
      <p:pic>
        <p:nvPicPr>
          <p:cNvPr id="5" name="Picture 4"/>
          <p:cNvPicPr>
            <a:picLocks noChangeAspect="1"/>
          </p:cNvPicPr>
          <p:nvPr/>
        </p:nvPicPr>
        <p:blipFill>
          <a:blip r:embed="rId2"/>
          <a:stretch>
            <a:fillRect/>
          </a:stretch>
        </p:blipFill>
        <p:spPr>
          <a:xfrm>
            <a:off x="457200" y="2421890"/>
            <a:ext cx="8191500" cy="3343275"/>
          </a:xfrm>
          <a:prstGeom prst="rect">
            <a:avLst/>
          </a:prstGeom>
        </p:spPr>
      </p:pic>
      <p:sp>
        <p:nvSpPr>
          <p:cNvPr id="6" name="Text Box 5"/>
          <p:cNvSpPr txBox="1"/>
          <p:nvPr/>
        </p:nvSpPr>
        <p:spPr>
          <a:xfrm>
            <a:off x="502285" y="5970905"/>
            <a:ext cx="7544435" cy="645160"/>
          </a:xfrm>
          <a:prstGeom prst="rect">
            <a:avLst/>
          </a:prstGeom>
          <a:noFill/>
        </p:spPr>
        <p:txBody>
          <a:bodyPr wrap="none" rtlCol="0">
            <a:spAutoFit/>
          </a:bodyPr>
          <a:p>
            <a:r>
              <a:rPr lang="en-US"/>
              <a:t>Aynı şekilde birden fazla or kullanabiliriz. Ama yine de birinin true olması </a:t>
            </a:r>
            <a:endParaRPr lang="en-US"/>
          </a:p>
          <a:p>
            <a:r>
              <a:rPr lang="en-US"/>
              <a:t>yeterlidir.</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as Kullanımı</a:t>
            </a:r>
            <a:endParaRPr lang="en-US"/>
          </a:p>
        </p:txBody>
      </p:sp>
      <p:pic>
        <p:nvPicPr>
          <p:cNvPr id="6" name="Content Placeholder 5"/>
          <p:cNvPicPr>
            <a:picLocks noChangeAspect="1"/>
          </p:cNvPicPr>
          <p:nvPr>
            <p:ph idx="1"/>
          </p:nvPr>
        </p:nvPicPr>
        <p:blipFill>
          <a:blip r:embed="rId1"/>
          <a:stretch>
            <a:fillRect/>
          </a:stretch>
        </p:blipFill>
        <p:spPr>
          <a:xfrm>
            <a:off x="539750" y="908685"/>
            <a:ext cx="8229600" cy="1100455"/>
          </a:xfrm>
          <a:prstGeom prst="rect">
            <a:avLst/>
          </a:prstGeom>
        </p:spPr>
      </p:pic>
      <p:pic>
        <p:nvPicPr>
          <p:cNvPr id="7" name="Picture 6"/>
          <p:cNvPicPr>
            <a:picLocks noChangeAspect="1"/>
          </p:cNvPicPr>
          <p:nvPr/>
        </p:nvPicPr>
        <p:blipFill>
          <a:blip r:embed="rId2"/>
          <a:stretch>
            <a:fillRect/>
          </a:stretch>
        </p:blipFill>
        <p:spPr>
          <a:xfrm>
            <a:off x="611505" y="2204720"/>
            <a:ext cx="2390775" cy="396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Veritabanı Nedir? - Nasıl Oluşturulur?</a:t>
            </a:r>
            <a:endParaRPr lang="en-US"/>
          </a:p>
        </p:txBody>
      </p:sp>
      <p:sp>
        <p:nvSpPr>
          <p:cNvPr id="3" name="Content Placeholder 2"/>
          <p:cNvSpPr>
            <a:spLocks noGrp="1"/>
          </p:cNvSpPr>
          <p:nvPr>
            <p:ph idx="1"/>
          </p:nvPr>
        </p:nvSpPr>
        <p:spPr>
          <a:xfrm>
            <a:off x="457200" y="959485"/>
            <a:ext cx="8229600" cy="4953000"/>
          </a:xfrm>
        </p:spPr>
        <p:txBody>
          <a:bodyPr/>
          <a:p>
            <a:r>
              <a:rPr lang="en-US" sz="1800"/>
              <a:t>Database, veritabanı: Tablolarımızı ve tablolarımızın içerisindeki verilerimizi, trigger'larımızı, stored procedur'lerimizi hepsini içerisinde barındıran, bir konteynır görevi gören bir kutudur. </a:t>
            </a:r>
            <a:endParaRPr lang="en-US" sz="1800"/>
          </a:p>
          <a:p>
            <a:r>
              <a:rPr lang="en-US" sz="1800"/>
              <a:t>Oluşturmanın 2 yolu vardır.</a:t>
            </a:r>
            <a:endParaRPr lang="en-US"/>
          </a:p>
          <a:p>
            <a:r>
              <a:rPr lang="en-US" sz="1800"/>
              <a:t>Databases -&gt; Sağ tık -&gt; New Database -&gt; Database Name : kutuphane</a:t>
            </a:r>
            <a:endParaRPr lang="en-US" sz="1800"/>
          </a:p>
          <a:p>
            <a:pPr marL="0" indent="0">
              <a:buNone/>
            </a:pPr>
            <a:r>
              <a:rPr lang="en-US" sz="1800"/>
              <a:t>      ya da </a:t>
            </a:r>
            <a:endParaRPr lang="en-US" sz="1800"/>
          </a:p>
          <a:p>
            <a:r>
              <a:rPr lang="en-US" sz="1800"/>
              <a:t>Veritabanlarının da kendilerine ait sorgulamalar yapabildiğimiz bir dil yapısı vardır.</a:t>
            </a:r>
            <a:endParaRPr lang="en-US"/>
          </a:p>
          <a:p>
            <a:r>
              <a:rPr lang="en-US" sz="1800"/>
              <a:t>New Query 'de gelen ekranda "create database deneme" yazarsak ve kodu mavi alanda seçip Execute dersek, deneme isimli bir database oluşturmuş oluruz.</a:t>
            </a:r>
            <a:endParaRPr lang="en-US" sz="1800"/>
          </a:p>
          <a:p>
            <a:r>
              <a:rPr lang="en-US" sz="1800"/>
              <a:t>Silmek için ise basitçe ilgili veritabanına sağ tıklayıp delete dememiz yeterli.</a:t>
            </a:r>
            <a:endParaRPr lang="en-US" sz="1800"/>
          </a:p>
        </p:txBody>
      </p:sp>
      <p:pic>
        <p:nvPicPr>
          <p:cNvPr id="4" name="Picture 3"/>
          <p:cNvPicPr>
            <a:picLocks noChangeAspect="1"/>
          </p:cNvPicPr>
          <p:nvPr/>
        </p:nvPicPr>
        <p:blipFill>
          <a:blip r:embed="rId1"/>
          <a:stretch>
            <a:fillRect/>
          </a:stretch>
        </p:blipFill>
        <p:spPr>
          <a:xfrm>
            <a:off x="899795" y="4869815"/>
            <a:ext cx="3333750" cy="1333500"/>
          </a:xfrm>
          <a:prstGeom prst="rect">
            <a:avLst/>
          </a:prstGeom>
        </p:spPr>
      </p:pic>
      <p:pic>
        <p:nvPicPr>
          <p:cNvPr id="5" name="Picture 4"/>
          <p:cNvPicPr>
            <a:picLocks noChangeAspect="1"/>
          </p:cNvPicPr>
          <p:nvPr/>
        </p:nvPicPr>
        <p:blipFill>
          <a:blip r:embed="rId2"/>
          <a:stretch>
            <a:fillRect/>
          </a:stretch>
        </p:blipFill>
        <p:spPr>
          <a:xfrm>
            <a:off x="4427855" y="4725670"/>
            <a:ext cx="1739265" cy="18084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 Kullanımı</a:t>
            </a:r>
            <a:endParaRPr lang="en-US"/>
          </a:p>
        </p:txBody>
      </p:sp>
      <p:pic>
        <p:nvPicPr>
          <p:cNvPr id="4" name="Content Placeholder 3"/>
          <p:cNvPicPr>
            <a:picLocks noChangeAspect="1"/>
          </p:cNvPicPr>
          <p:nvPr>
            <p:ph idx="1"/>
          </p:nvPr>
        </p:nvPicPr>
        <p:blipFill>
          <a:blip r:embed="rId1"/>
          <a:stretch>
            <a:fillRect/>
          </a:stretch>
        </p:blipFill>
        <p:spPr>
          <a:xfrm>
            <a:off x="467360" y="1052830"/>
            <a:ext cx="8229600" cy="1682750"/>
          </a:xfrm>
          <a:prstGeom prst="rect">
            <a:avLst/>
          </a:prstGeom>
        </p:spPr>
      </p:pic>
      <p:pic>
        <p:nvPicPr>
          <p:cNvPr id="5" name="Picture 4"/>
          <p:cNvPicPr>
            <a:picLocks noChangeAspect="1"/>
          </p:cNvPicPr>
          <p:nvPr/>
        </p:nvPicPr>
        <p:blipFill>
          <a:blip r:embed="rId2"/>
          <a:stretch>
            <a:fillRect/>
          </a:stretch>
        </p:blipFill>
        <p:spPr>
          <a:xfrm>
            <a:off x="539750" y="3057525"/>
            <a:ext cx="7886700" cy="762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like Kullanımı</a:t>
            </a:r>
            <a:endParaRPr lang="en-US"/>
          </a:p>
        </p:txBody>
      </p:sp>
      <p:pic>
        <p:nvPicPr>
          <p:cNvPr id="4" name="Content Placeholder 3"/>
          <p:cNvPicPr>
            <a:picLocks noChangeAspect="1"/>
          </p:cNvPicPr>
          <p:nvPr>
            <p:ph idx="1"/>
          </p:nvPr>
        </p:nvPicPr>
        <p:blipFill>
          <a:blip r:embed="rId1"/>
          <a:stretch>
            <a:fillRect/>
          </a:stretch>
        </p:blipFill>
        <p:spPr>
          <a:xfrm>
            <a:off x="179705" y="3501390"/>
            <a:ext cx="8229600" cy="1216660"/>
          </a:xfrm>
          <a:prstGeom prst="rect">
            <a:avLst/>
          </a:prstGeom>
        </p:spPr>
      </p:pic>
      <p:pic>
        <p:nvPicPr>
          <p:cNvPr id="5" name="Picture 4"/>
          <p:cNvPicPr>
            <a:picLocks noChangeAspect="1"/>
          </p:cNvPicPr>
          <p:nvPr/>
        </p:nvPicPr>
        <p:blipFill>
          <a:blip r:embed="rId2"/>
          <a:stretch>
            <a:fillRect/>
          </a:stretch>
        </p:blipFill>
        <p:spPr>
          <a:xfrm>
            <a:off x="107315" y="764540"/>
            <a:ext cx="7745095" cy="2510155"/>
          </a:xfrm>
          <a:prstGeom prst="rect">
            <a:avLst/>
          </a:prstGeom>
        </p:spPr>
      </p:pic>
      <p:pic>
        <p:nvPicPr>
          <p:cNvPr id="6" name="Picture 5"/>
          <p:cNvPicPr>
            <a:picLocks noChangeAspect="1"/>
          </p:cNvPicPr>
          <p:nvPr/>
        </p:nvPicPr>
        <p:blipFill>
          <a:blip r:embed="rId3"/>
          <a:stretch>
            <a:fillRect/>
          </a:stretch>
        </p:blipFill>
        <p:spPr>
          <a:xfrm>
            <a:off x="189230" y="5015230"/>
            <a:ext cx="8220710" cy="1733550"/>
          </a:xfrm>
          <a:prstGeom prst="rect">
            <a:avLst/>
          </a:prstGeom>
        </p:spPr>
      </p:pic>
      <p:sp>
        <p:nvSpPr>
          <p:cNvPr id="7" name="Text Box 6"/>
          <p:cNvSpPr txBox="1"/>
          <p:nvPr/>
        </p:nvSpPr>
        <p:spPr>
          <a:xfrm>
            <a:off x="203200" y="3236595"/>
            <a:ext cx="1656080" cy="368300"/>
          </a:xfrm>
          <a:prstGeom prst="rect">
            <a:avLst/>
          </a:prstGeom>
          <a:noFill/>
        </p:spPr>
        <p:txBody>
          <a:bodyPr wrap="none" rtlCol="0">
            <a:spAutoFit/>
          </a:bodyPr>
          <a:p>
            <a:r>
              <a:rPr lang="en-US"/>
              <a:t>A ile başlayan;</a:t>
            </a:r>
            <a:endParaRPr lang="en-US"/>
          </a:p>
        </p:txBody>
      </p:sp>
      <p:sp>
        <p:nvSpPr>
          <p:cNvPr id="8" name="Text Box 7"/>
          <p:cNvSpPr txBox="1"/>
          <p:nvPr/>
        </p:nvSpPr>
        <p:spPr>
          <a:xfrm>
            <a:off x="208915" y="4674235"/>
            <a:ext cx="1224280" cy="368300"/>
          </a:xfrm>
          <a:prstGeom prst="rect">
            <a:avLst/>
          </a:prstGeom>
          <a:noFill/>
        </p:spPr>
        <p:txBody>
          <a:bodyPr wrap="none" rtlCol="0">
            <a:spAutoFit/>
          </a:bodyPr>
          <a:p>
            <a:r>
              <a:rPr lang="en-US"/>
              <a:t>e ile biten;</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like - Devam</a:t>
            </a:r>
            <a:endParaRPr lang="en-US"/>
          </a:p>
        </p:txBody>
      </p:sp>
      <p:pic>
        <p:nvPicPr>
          <p:cNvPr id="4" name="Content Placeholder 3"/>
          <p:cNvPicPr>
            <a:picLocks noChangeAspect="1"/>
          </p:cNvPicPr>
          <p:nvPr>
            <p:ph idx="1"/>
          </p:nvPr>
        </p:nvPicPr>
        <p:blipFill>
          <a:blip r:embed="rId1"/>
          <a:stretch>
            <a:fillRect/>
          </a:stretch>
        </p:blipFill>
        <p:spPr>
          <a:xfrm>
            <a:off x="539750" y="980440"/>
            <a:ext cx="6915150" cy="942975"/>
          </a:xfrm>
          <a:prstGeom prst="rect">
            <a:avLst/>
          </a:prstGeom>
        </p:spPr>
      </p:pic>
      <p:pic>
        <p:nvPicPr>
          <p:cNvPr id="5" name="Picture 4"/>
          <p:cNvPicPr>
            <a:picLocks noChangeAspect="1"/>
          </p:cNvPicPr>
          <p:nvPr/>
        </p:nvPicPr>
        <p:blipFill>
          <a:blip r:embed="rId2"/>
          <a:stretch>
            <a:fillRect/>
          </a:stretch>
        </p:blipFill>
        <p:spPr>
          <a:xfrm>
            <a:off x="545465" y="2277110"/>
            <a:ext cx="8053070" cy="24250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between Kullanımı</a:t>
            </a:r>
            <a:endParaRPr lang="en-US"/>
          </a:p>
        </p:txBody>
      </p:sp>
      <p:pic>
        <p:nvPicPr>
          <p:cNvPr id="4" name="Content Placeholder 3"/>
          <p:cNvPicPr>
            <a:picLocks noChangeAspect="1"/>
          </p:cNvPicPr>
          <p:nvPr>
            <p:ph idx="1"/>
          </p:nvPr>
        </p:nvPicPr>
        <p:blipFill>
          <a:blip r:embed="rId1"/>
          <a:stretch>
            <a:fillRect/>
          </a:stretch>
        </p:blipFill>
        <p:spPr>
          <a:xfrm>
            <a:off x="457200" y="836930"/>
            <a:ext cx="8229600" cy="2444115"/>
          </a:xfrm>
          <a:prstGeom prst="rect">
            <a:avLst/>
          </a:prstGeom>
        </p:spPr>
      </p:pic>
      <p:pic>
        <p:nvPicPr>
          <p:cNvPr id="5" name="Picture 4"/>
          <p:cNvPicPr>
            <a:picLocks noChangeAspect="1"/>
          </p:cNvPicPr>
          <p:nvPr/>
        </p:nvPicPr>
        <p:blipFill>
          <a:blip r:embed="rId2"/>
          <a:stretch>
            <a:fillRect/>
          </a:stretch>
        </p:blipFill>
        <p:spPr>
          <a:xfrm>
            <a:off x="611505" y="3789045"/>
            <a:ext cx="1914525" cy="1066800"/>
          </a:xfrm>
          <a:prstGeom prst="rect">
            <a:avLst/>
          </a:prstGeom>
        </p:spPr>
      </p:pic>
      <p:sp>
        <p:nvSpPr>
          <p:cNvPr id="6" name="Text Box 5"/>
          <p:cNvSpPr txBox="1"/>
          <p:nvPr/>
        </p:nvSpPr>
        <p:spPr>
          <a:xfrm>
            <a:off x="2923540" y="4325620"/>
            <a:ext cx="373380" cy="368300"/>
          </a:xfrm>
          <a:prstGeom prst="rect">
            <a:avLst/>
          </a:prstGeom>
          <a:noFill/>
        </p:spPr>
        <p:txBody>
          <a:bodyPr wrap="none" rtlCol="0">
            <a:spAutoFit/>
          </a:bodyPr>
          <a:p>
            <a:r>
              <a:rPr lang="en-US"/>
              <a:t>...</a:t>
            </a:r>
            <a:endParaRPr lang="en-US"/>
          </a:p>
        </p:txBody>
      </p:sp>
      <p:sp>
        <p:nvSpPr>
          <p:cNvPr id="7" name="Text Box 6"/>
          <p:cNvSpPr txBox="1"/>
          <p:nvPr/>
        </p:nvSpPr>
        <p:spPr>
          <a:xfrm>
            <a:off x="594995" y="5220970"/>
            <a:ext cx="4348480" cy="368300"/>
          </a:xfrm>
          <a:prstGeom prst="rect">
            <a:avLst/>
          </a:prstGeom>
          <a:noFill/>
        </p:spPr>
        <p:txBody>
          <a:bodyPr wrap="none" rtlCol="0">
            <a:spAutoFit/>
          </a:bodyPr>
          <a:p>
            <a:r>
              <a:rPr lang="en-US"/>
              <a:t>between &gt;=,&lt;= deki eşittirlere de sahiptir.</a:t>
            </a:r>
            <a:endParaRPr lang="en-US"/>
          </a:p>
        </p:txBody>
      </p:sp>
      <p:pic>
        <p:nvPicPr>
          <p:cNvPr id="8" name="Picture 7"/>
          <p:cNvPicPr>
            <a:picLocks noChangeAspect="1"/>
          </p:cNvPicPr>
          <p:nvPr/>
        </p:nvPicPr>
        <p:blipFill>
          <a:blip r:embed="rId3"/>
          <a:stretch>
            <a:fillRect/>
          </a:stretch>
        </p:blipFill>
        <p:spPr>
          <a:xfrm>
            <a:off x="3924300" y="3860800"/>
            <a:ext cx="1940560" cy="990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distinct Kullanımı</a:t>
            </a:r>
            <a:endParaRPr lang="en-US"/>
          </a:p>
        </p:txBody>
      </p:sp>
      <p:pic>
        <p:nvPicPr>
          <p:cNvPr id="4" name="Content Placeholder 3"/>
          <p:cNvPicPr>
            <a:picLocks noChangeAspect="1"/>
          </p:cNvPicPr>
          <p:nvPr>
            <p:ph idx="1"/>
          </p:nvPr>
        </p:nvPicPr>
        <p:blipFill>
          <a:blip r:embed="rId1"/>
          <a:stretch>
            <a:fillRect/>
          </a:stretch>
        </p:blipFill>
        <p:spPr>
          <a:xfrm>
            <a:off x="457200" y="1124585"/>
            <a:ext cx="8229600" cy="934720"/>
          </a:xfrm>
          <a:prstGeom prst="rect">
            <a:avLst/>
          </a:prstGeom>
        </p:spPr>
      </p:pic>
      <p:pic>
        <p:nvPicPr>
          <p:cNvPr id="5" name="Picture 4"/>
          <p:cNvPicPr>
            <a:picLocks noChangeAspect="1"/>
          </p:cNvPicPr>
          <p:nvPr/>
        </p:nvPicPr>
        <p:blipFill>
          <a:blip r:embed="rId2"/>
          <a:stretch>
            <a:fillRect/>
          </a:stretch>
        </p:blipFill>
        <p:spPr>
          <a:xfrm>
            <a:off x="539750" y="2420620"/>
            <a:ext cx="1524000" cy="1562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order by Kullanımı</a:t>
            </a:r>
            <a:endParaRPr lang="en-US"/>
          </a:p>
        </p:txBody>
      </p:sp>
      <p:pic>
        <p:nvPicPr>
          <p:cNvPr id="4" name="Content Placeholder 3"/>
          <p:cNvPicPr>
            <a:picLocks noChangeAspect="1"/>
          </p:cNvPicPr>
          <p:nvPr>
            <p:ph idx="1"/>
          </p:nvPr>
        </p:nvPicPr>
        <p:blipFill>
          <a:blip r:embed="rId1"/>
          <a:stretch>
            <a:fillRect/>
          </a:stretch>
        </p:blipFill>
        <p:spPr>
          <a:xfrm>
            <a:off x="457200" y="980440"/>
            <a:ext cx="8229600" cy="1713865"/>
          </a:xfrm>
          <a:prstGeom prst="rect">
            <a:avLst/>
          </a:prstGeom>
        </p:spPr>
      </p:pic>
      <p:pic>
        <p:nvPicPr>
          <p:cNvPr id="5" name="Picture 4"/>
          <p:cNvPicPr>
            <a:picLocks noChangeAspect="1"/>
          </p:cNvPicPr>
          <p:nvPr/>
        </p:nvPicPr>
        <p:blipFill>
          <a:blip r:embed="rId2"/>
          <a:stretch>
            <a:fillRect/>
          </a:stretch>
        </p:blipFill>
        <p:spPr>
          <a:xfrm>
            <a:off x="1176020" y="3062605"/>
            <a:ext cx="6791325" cy="1019175"/>
          </a:xfrm>
          <a:prstGeom prst="rect">
            <a:avLst/>
          </a:prstGeom>
        </p:spPr>
      </p:pic>
      <p:pic>
        <p:nvPicPr>
          <p:cNvPr id="6" name="Picture 5"/>
          <p:cNvPicPr>
            <a:picLocks noChangeAspect="1"/>
          </p:cNvPicPr>
          <p:nvPr/>
        </p:nvPicPr>
        <p:blipFill>
          <a:blip r:embed="rId3"/>
          <a:stretch>
            <a:fillRect/>
          </a:stretch>
        </p:blipFill>
        <p:spPr>
          <a:xfrm>
            <a:off x="1259840" y="4580890"/>
            <a:ext cx="6096000" cy="676275"/>
          </a:xfrm>
          <a:prstGeom prst="rect">
            <a:avLst/>
          </a:prstGeom>
        </p:spPr>
      </p:pic>
      <p:sp>
        <p:nvSpPr>
          <p:cNvPr id="7" name="Text Box 6"/>
          <p:cNvSpPr txBox="1"/>
          <p:nvPr/>
        </p:nvSpPr>
        <p:spPr>
          <a:xfrm>
            <a:off x="1254760" y="2782570"/>
            <a:ext cx="1465580" cy="368300"/>
          </a:xfrm>
          <a:prstGeom prst="rect">
            <a:avLst/>
          </a:prstGeom>
          <a:noFill/>
        </p:spPr>
        <p:txBody>
          <a:bodyPr wrap="none" rtlCol="0">
            <a:spAutoFit/>
          </a:bodyPr>
          <a:p>
            <a:r>
              <a:rPr lang="en-US"/>
              <a:t>artan sırada;</a:t>
            </a:r>
            <a:endParaRPr lang="en-US"/>
          </a:p>
        </p:txBody>
      </p:sp>
      <p:sp>
        <p:nvSpPr>
          <p:cNvPr id="8" name="Text Box 7"/>
          <p:cNvSpPr txBox="1"/>
          <p:nvPr/>
        </p:nvSpPr>
        <p:spPr>
          <a:xfrm>
            <a:off x="1254760" y="4197350"/>
            <a:ext cx="1554480" cy="368300"/>
          </a:xfrm>
          <a:prstGeom prst="rect">
            <a:avLst/>
          </a:prstGeom>
          <a:noFill/>
        </p:spPr>
        <p:txBody>
          <a:bodyPr wrap="none" rtlCol="0">
            <a:spAutoFit/>
          </a:bodyPr>
          <a:p>
            <a:r>
              <a:rPr lang="en-US"/>
              <a:t>azalan sırada</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order by - Devam</a:t>
            </a:r>
            <a:endParaRPr lang="en-US"/>
          </a:p>
        </p:txBody>
      </p:sp>
      <p:pic>
        <p:nvPicPr>
          <p:cNvPr id="4" name="Content Placeholder 3"/>
          <p:cNvPicPr>
            <a:picLocks noChangeAspect="1"/>
          </p:cNvPicPr>
          <p:nvPr>
            <p:ph idx="1"/>
          </p:nvPr>
        </p:nvPicPr>
        <p:blipFill>
          <a:blip r:embed="rId1"/>
          <a:stretch>
            <a:fillRect/>
          </a:stretch>
        </p:blipFill>
        <p:spPr>
          <a:xfrm>
            <a:off x="457200" y="1124585"/>
            <a:ext cx="8229600" cy="674370"/>
          </a:xfrm>
          <a:prstGeom prst="rect">
            <a:avLst/>
          </a:prstGeom>
        </p:spPr>
      </p:pic>
      <p:pic>
        <p:nvPicPr>
          <p:cNvPr id="5" name="Picture 4"/>
          <p:cNvPicPr>
            <a:picLocks noChangeAspect="1"/>
          </p:cNvPicPr>
          <p:nvPr/>
        </p:nvPicPr>
        <p:blipFill>
          <a:blip r:embed="rId2"/>
          <a:stretch>
            <a:fillRect/>
          </a:stretch>
        </p:blipFill>
        <p:spPr>
          <a:xfrm>
            <a:off x="457200" y="1988820"/>
            <a:ext cx="8442325" cy="15360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Matematiksel Fonksiyonlar</a:t>
            </a:r>
            <a:endParaRPr lang="en-US"/>
          </a:p>
        </p:txBody>
      </p:sp>
      <p:sp>
        <p:nvSpPr>
          <p:cNvPr id="3" name="Content Placeholder 2"/>
          <p:cNvSpPr>
            <a:spLocks noGrp="1"/>
          </p:cNvSpPr>
          <p:nvPr>
            <p:ph sz="half" idx="1"/>
          </p:nvPr>
        </p:nvSpPr>
        <p:spPr/>
        <p:txBody>
          <a:bodyPr/>
          <a:p>
            <a:r>
              <a:rPr lang="en-US"/>
              <a:t>Max Kullanımı</a:t>
            </a:r>
            <a:endParaRPr lang="en-US"/>
          </a:p>
        </p:txBody>
      </p:sp>
      <p:pic>
        <p:nvPicPr>
          <p:cNvPr id="4" name="Picture 3"/>
          <p:cNvPicPr>
            <a:picLocks noChangeAspect="1"/>
          </p:cNvPicPr>
          <p:nvPr/>
        </p:nvPicPr>
        <p:blipFill>
          <a:blip r:embed="rId1"/>
          <a:stretch>
            <a:fillRect/>
          </a:stretch>
        </p:blipFill>
        <p:spPr>
          <a:xfrm>
            <a:off x="611505" y="1699895"/>
            <a:ext cx="7720965" cy="1090930"/>
          </a:xfrm>
          <a:prstGeom prst="rect">
            <a:avLst/>
          </a:prstGeom>
        </p:spPr>
      </p:pic>
      <p:pic>
        <p:nvPicPr>
          <p:cNvPr id="5" name="Content Placeholder 4"/>
          <p:cNvPicPr>
            <a:picLocks noChangeAspect="1"/>
          </p:cNvPicPr>
          <p:nvPr>
            <p:ph sz="half" idx="2"/>
          </p:nvPr>
        </p:nvPicPr>
        <p:blipFill>
          <a:blip r:embed="rId2"/>
          <a:stretch>
            <a:fillRect/>
          </a:stretch>
        </p:blipFill>
        <p:spPr>
          <a:xfrm>
            <a:off x="611505" y="2924175"/>
            <a:ext cx="1524000" cy="762000"/>
          </a:xfrm>
          <a:prstGeom prst="rect">
            <a:avLst/>
          </a:prstGeom>
        </p:spPr>
      </p:pic>
      <p:pic>
        <p:nvPicPr>
          <p:cNvPr id="6" name="Picture 5"/>
          <p:cNvPicPr>
            <a:picLocks noChangeAspect="1"/>
          </p:cNvPicPr>
          <p:nvPr/>
        </p:nvPicPr>
        <p:blipFill>
          <a:blip r:embed="rId3"/>
          <a:stretch>
            <a:fillRect/>
          </a:stretch>
        </p:blipFill>
        <p:spPr>
          <a:xfrm>
            <a:off x="611505" y="4077335"/>
            <a:ext cx="7820025" cy="971550"/>
          </a:xfrm>
          <a:prstGeom prst="rect">
            <a:avLst/>
          </a:prstGeom>
        </p:spPr>
      </p:pic>
      <p:pic>
        <p:nvPicPr>
          <p:cNvPr id="7" name="Picture 6"/>
          <p:cNvPicPr>
            <a:picLocks noChangeAspect="1"/>
          </p:cNvPicPr>
          <p:nvPr/>
        </p:nvPicPr>
        <p:blipFill>
          <a:blip r:embed="rId4"/>
          <a:stretch>
            <a:fillRect/>
          </a:stretch>
        </p:blipFill>
        <p:spPr>
          <a:xfrm>
            <a:off x="611505" y="5300980"/>
            <a:ext cx="1447800" cy="666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min Kullanımı</a:t>
            </a:r>
            <a:endParaRPr lang="en-US"/>
          </a:p>
        </p:txBody>
      </p:sp>
      <p:pic>
        <p:nvPicPr>
          <p:cNvPr id="6" name="Content Placeholder 5"/>
          <p:cNvPicPr>
            <a:picLocks noChangeAspect="1"/>
          </p:cNvPicPr>
          <p:nvPr>
            <p:ph sz="half" idx="1"/>
          </p:nvPr>
        </p:nvPicPr>
        <p:blipFill>
          <a:blip r:embed="rId1"/>
          <a:stretch>
            <a:fillRect/>
          </a:stretch>
        </p:blipFill>
        <p:spPr>
          <a:xfrm>
            <a:off x="539750" y="1052830"/>
            <a:ext cx="8323580" cy="1006475"/>
          </a:xfrm>
          <a:prstGeom prst="rect">
            <a:avLst/>
          </a:prstGeom>
        </p:spPr>
      </p:pic>
      <p:pic>
        <p:nvPicPr>
          <p:cNvPr id="7" name="Content Placeholder 6"/>
          <p:cNvPicPr>
            <a:picLocks noChangeAspect="1"/>
          </p:cNvPicPr>
          <p:nvPr>
            <p:ph sz="half" idx="2"/>
          </p:nvPr>
        </p:nvPicPr>
        <p:blipFill>
          <a:blip r:embed="rId2"/>
          <a:stretch>
            <a:fillRect/>
          </a:stretch>
        </p:blipFill>
        <p:spPr>
          <a:xfrm>
            <a:off x="539750" y="2277110"/>
            <a:ext cx="1533525" cy="771525"/>
          </a:xfrm>
          <a:prstGeom prst="rect">
            <a:avLst/>
          </a:prstGeom>
        </p:spPr>
      </p:pic>
      <p:pic>
        <p:nvPicPr>
          <p:cNvPr id="8" name="Picture 7"/>
          <p:cNvPicPr>
            <a:picLocks noChangeAspect="1"/>
          </p:cNvPicPr>
          <p:nvPr/>
        </p:nvPicPr>
        <p:blipFill>
          <a:blip r:embed="rId3"/>
          <a:stretch>
            <a:fillRect/>
          </a:stretch>
        </p:blipFill>
        <p:spPr>
          <a:xfrm>
            <a:off x="539750" y="3284855"/>
            <a:ext cx="8394065" cy="950595"/>
          </a:xfrm>
          <a:prstGeom prst="rect">
            <a:avLst/>
          </a:prstGeom>
        </p:spPr>
      </p:pic>
      <p:pic>
        <p:nvPicPr>
          <p:cNvPr id="9" name="Picture 8"/>
          <p:cNvPicPr>
            <a:picLocks noChangeAspect="1"/>
          </p:cNvPicPr>
          <p:nvPr/>
        </p:nvPicPr>
        <p:blipFill>
          <a:blip r:embed="rId4"/>
          <a:stretch>
            <a:fillRect/>
          </a:stretch>
        </p:blipFill>
        <p:spPr>
          <a:xfrm>
            <a:off x="539750" y="4552315"/>
            <a:ext cx="2447925" cy="7905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sum Kullanımı</a:t>
            </a:r>
            <a:endParaRPr lang="en-US" sz="3200"/>
          </a:p>
        </p:txBody>
      </p:sp>
      <p:pic>
        <p:nvPicPr>
          <p:cNvPr id="5" name="Content Placeholder 4"/>
          <p:cNvPicPr>
            <a:picLocks noChangeAspect="1"/>
          </p:cNvPicPr>
          <p:nvPr>
            <p:ph sz="half" idx="1"/>
          </p:nvPr>
        </p:nvPicPr>
        <p:blipFill>
          <a:blip r:embed="rId1"/>
          <a:stretch>
            <a:fillRect/>
          </a:stretch>
        </p:blipFill>
        <p:spPr>
          <a:xfrm>
            <a:off x="467360" y="837565"/>
            <a:ext cx="7924165" cy="1021715"/>
          </a:xfrm>
          <a:prstGeom prst="rect">
            <a:avLst/>
          </a:prstGeom>
        </p:spPr>
      </p:pic>
      <p:pic>
        <p:nvPicPr>
          <p:cNvPr id="6" name="Content Placeholder 5"/>
          <p:cNvPicPr>
            <a:picLocks noChangeAspect="1"/>
          </p:cNvPicPr>
          <p:nvPr>
            <p:ph sz="half" idx="2"/>
          </p:nvPr>
        </p:nvPicPr>
        <p:blipFill>
          <a:blip r:embed="rId2"/>
          <a:stretch>
            <a:fillRect/>
          </a:stretch>
        </p:blipFill>
        <p:spPr>
          <a:xfrm>
            <a:off x="467360" y="1923415"/>
            <a:ext cx="1419225" cy="714375"/>
          </a:xfrm>
          <a:prstGeom prst="rect">
            <a:avLst/>
          </a:prstGeom>
        </p:spPr>
      </p:pic>
      <p:sp>
        <p:nvSpPr>
          <p:cNvPr id="7" name="Text Box 6"/>
          <p:cNvSpPr txBox="1"/>
          <p:nvPr/>
        </p:nvSpPr>
        <p:spPr>
          <a:xfrm>
            <a:off x="415290" y="2720340"/>
            <a:ext cx="3910330" cy="583565"/>
          </a:xfrm>
          <a:prstGeom prst="rect">
            <a:avLst/>
          </a:prstGeom>
          <a:noFill/>
        </p:spPr>
        <p:txBody>
          <a:bodyPr wrap="square" rtlCol="0">
            <a:spAutoFit/>
          </a:bodyPr>
          <a:p>
            <a:pPr algn="l"/>
            <a:r>
              <a:rPr lang="en-US" sz="3200"/>
              <a:t>avg Kullanımı</a:t>
            </a:r>
            <a:endParaRPr lang="en-US" sz="3200"/>
          </a:p>
        </p:txBody>
      </p:sp>
      <p:pic>
        <p:nvPicPr>
          <p:cNvPr id="8" name="Picture 7"/>
          <p:cNvPicPr>
            <a:picLocks noChangeAspect="1"/>
          </p:cNvPicPr>
          <p:nvPr/>
        </p:nvPicPr>
        <p:blipFill>
          <a:blip r:embed="rId3"/>
          <a:stretch>
            <a:fillRect/>
          </a:stretch>
        </p:blipFill>
        <p:spPr>
          <a:xfrm>
            <a:off x="467360" y="3314700"/>
            <a:ext cx="8479155" cy="787400"/>
          </a:xfrm>
          <a:prstGeom prst="rect">
            <a:avLst/>
          </a:prstGeom>
        </p:spPr>
      </p:pic>
      <p:pic>
        <p:nvPicPr>
          <p:cNvPr id="9" name="Picture 8"/>
          <p:cNvPicPr>
            <a:picLocks noChangeAspect="1"/>
          </p:cNvPicPr>
          <p:nvPr/>
        </p:nvPicPr>
        <p:blipFill>
          <a:blip r:embed="rId4"/>
          <a:stretch>
            <a:fillRect/>
          </a:stretch>
        </p:blipFill>
        <p:spPr>
          <a:xfrm>
            <a:off x="467360" y="4222115"/>
            <a:ext cx="1600200" cy="733425"/>
          </a:xfrm>
          <a:prstGeom prst="rect">
            <a:avLst/>
          </a:prstGeom>
        </p:spPr>
      </p:pic>
      <p:pic>
        <p:nvPicPr>
          <p:cNvPr id="10" name="Picture 9"/>
          <p:cNvPicPr>
            <a:picLocks noChangeAspect="1"/>
          </p:cNvPicPr>
          <p:nvPr/>
        </p:nvPicPr>
        <p:blipFill>
          <a:blip r:embed="rId5"/>
          <a:stretch>
            <a:fillRect/>
          </a:stretch>
        </p:blipFill>
        <p:spPr>
          <a:xfrm>
            <a:off x="467360" y="5085080"/>
            <a:ext cx="8333105" cy="727075"/>
          </a:xfrm>
          <a:prstGeom prst="rect">
            <a:avLst/>
          </a:prstGeom>
        </p:spPr>
      </p:pic>
      <p:pic>
        <p:nvPicPr>
          <p:cNvPr id="11" name="Picture 10"/>
          <p:cNvPicPr>
            <a:picLocks noChangeAspect="1"/>
          </p:cNvPicPr>
          <p:nvPr/>
        </p:nvPicPr>
        <p:blipFill>
          <a:blip r:embed="rId6"/>
          <a:stretch>
            <a:fillRect/>
          </a:stretch>
        </p:blipFill>
        <p:spPr>
          <a:xfrm>
            <a:off x="467360" y="5877560"/>
            <a:ext cx="1838325" cy="7524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57200" y="836930"/>
            <a:ext cx="2152650" cy="2943225"/>
          </a:xfrm>
          <a:prstGeom prst="rect">
            <a:avLst/>
          </a:prstGeom>
        </p:spPr>
      </p:pic>
      <p:sp>
        <p:nvSpPr>
          <p:cNvPr id="5" name="Text Box 4"/>
          <p:cNvSpPr txBox="1"/>
          <p:nvPr/>
        </p:nvSpPr>
        <p:spPr>
          <a:xfrm>
            <a:off x="2780030" y="836930"/>
            <a:ext cx="2871470" cy="2306955"/>
          </a:xfrm>
          <a:prstGeom prst="rect">
            <a:avLst/>
          </a:prstGeom>
          <a:noFill/>
        </p:spPr>
        <p:txBody>
          <a:bodyPr wrap="square" rtlCol="0" anchor="t">
            <a:spAutoFit/>
          </a:bodyPr>
          <a:p>
            <a:r>
              <a:rPr lang="en-US"/>
              <a:t>+kutuphane'deki +'ya tıkladığımızda veritabanı elemanlarını görebiliriz.</a:t>
            </a:r>
            <a:endParaRPr lang="en-US"/>
          </a:p>
          <a:p>
            <a:endParaRPr lang="en-US"/>
          </a:p>
          <a:p>
            <a:r>
              <a:rPr lang="en-US"/>
              <a:t>Diagramlar, Tablolar, Programmability altında Functions, Stored Procedures, Triggers...</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count Kullanımı</a:t>
            </a:r>
            <a:endParaRPr lang="en-US"/>
          </a:p>
        </p:txBody>
      </p:sp>
      <p:pic>
        <p:nvPicPr>
          <p:cNvPr id="5" name="Content Placeholder 4"/>
          <p:cNvPicPr>
            <a:picLocks noChangeAspect="1"/>
          </p:cNvPicPr>
          <p:nvPr>
            <p:ph sz="half" idx="1"/>
          </p:nvPr>
        </p:nvPicPr>
        <p:blipFill>
          <a:blip r:embed="rId1"/>
          <a:stretch>
            <a:fillRect/>
          </a:stretch>
        </p:blipFill>
        <p:spPr>
          <a:xfrm>
            <a:off x="457200" y="908685"/>
            <a:ext cx="5995035" cy="855980"/>
          </a:xfrm>
          <a:prstGeom prst="rect">
            <a:avLst/>
          </a:prstGeom>
        </p:spPr>
      </p:pic>
      <p:pic>
        <p:nvPicPr>
          <p:cNvPr id="6" name="Content Placeholder 5"/>
          <p:cNvPicPr>
            <a:picLocks noChangeAspect="1"/>
          </p:cNvPicPr>
          <p:nvPr>
            <p:ph sz="half" idx="2"/>
          </p:nvPr>
        </p:nvPicPr>
        <p:blipFill>
          <a:blip r:embed="rId2"/>
          <a:stretch>
            <a:fillRect/>
          </a:stretch>
        </p:blipFill>
        <p:spPr>
          <a:xfrm>
            <a:off x="457200" y="1844675"/>
            <a:ext cx="1447800" cy="723900"/>
          </a:xfrm>
          <a:prstGeom prst="rect">
            <a:avLst/>
          </a:prstGeom>
        </p:spPr>
      </p:pic>
      <p:pic>
        <p:nvPicPr>
          <p:cNvPr id="7" name="Picture 6"/>
          <p:cNvPicPr>
            <a:picLocks noChangeAspect="1"/>
          </p:cNvPicPr>
          <p:nvPr/>
        </p:nvPicPr>
        <p:blipFill>
          <a:blip r:embed="rId3"/>
          <a:stretch>
            <a:fillRect/>
          </a:stretch>
        </p:blipFill>
        <p:spPr>
          <a:xfrm>
            <a:off x="457200" y="2708910"/>
            <a:ext cx="7705725" cy="857250"/>
          </a:xfrm>
          <a:prstGeom prst="rect">
            <a:avLst/>
          </a:prstGeom>
        </p:spPr>
      </p:pic>
      <p:pic>
        <p:nvPicPr>
          <p:cNvPr id="8" name="Picture 7"/>
          <p:cNvPicPr>
            <a:picLocks noChangeAspect="1"/>
          </p:cNvPicPr>
          <p:nvPr/>
        </p:nvPicPr>
        <p:blipFill>
          <a:blip r:embed="rId4"/>
          <a:stretch>
            <a:fillRect/>
          </a:stretch>
        </p:blipFill>
        <p:spPr>
          <a:xfrm>
            <a:off x="467360" y="3639820"/>
            <a:ext cx="1209040" cy="1280795"/>
          </a:xfrm>
          <a:prstGeom prst="rect">
            <a:avLst/>
          </a:prstGeom>
        </p:spPr>
      </p:pic>
      <p:sp>
        <p:nvSpPr>
          <p:cNvPr id="9" name="Text Box 8"/>
          <p:cNvSpPr txBox="1"/>
          <p:nvPr/>
        </p:nvSpPr>
        <p:spPr>
          <a:xfrm>
            <a:off x="1725930" y="4156710"/>
            <a:ext cx="2799080" cy="368300"/>
          </a:xfrm>
          <a:prstGeom prst="rect">
            <a:avLst/>
          </a:prstGeom>
          <a:noFill/>
        </p:spPr>
        <p:txBody>
          <a:bodyPr wrap="none" rtlCol="0">
            <a:spAutoFit/>
          </a:bodyPr>
          <a:p>
            <a:r>
              <a:rPr lang="en-US"/>
              <a:t>Bize bunun count’u lazım.</a:t>
            </a:r>
            <a:endParaRPr lang="en-US"/>
          </a:p>
        </p:txBody>
      </p:sp>
      <p:pic>
        <p:nvPicPr>
          <p:cNvPr id="10" name="Picture 9"/>
          <p:cNvPicPr>
            <a:picLocks noChangeAspect="1"/>
          </p:cNvPicPr>
          <p:nvPr/>
        </p:nvPicPr>
        <p:blipFill>
          <a:blip r:embed="rId5"/>
          <a:stretch>
            <a:fillRect/>
          </a:stretch>
        </p:blipFill>
        <p:spPr>
          <a:xfrm>
            <a:off x="457200" y="5013325"/>
            <a:ext cx="8152765" cy="510540"/>
          </a:xfrm>
          <a:prstGeom prst="rect">
            <a:avLst/>
          </a:prstGeom>
        </p:spPr>
      </p:pic>
      <p:pic>
        <p:nvPicPr>
          <p:cNvPr id="11" name="Picture 10"/>
          <p:cNvPicPr>
            <a:picLocks noChangeAspect="1"/>
          </p:cNvPicPr>
          <p:nvPr/>
        </p:nvPicPr>
        <p:blipFill>
          <a:blip r:embed="rId6"/>
          <a:stretch>
            <a:fillRect/>
          </a:stretch>
        </p:blipFill>
        <p:spPr>
          <a:xfrm>
            <a:off x="467360" y="5733415"/>
            <a:ext cx="1504950" cy="7239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Metinsel Fonksiyonlar</a:t>
            </a:r>
            <a:endParaRPr lang="en-US"/>
          </a:p>
        </p:txBody>
      </p:sp>
      <p:pic>
        <p:nvPicPr>
          <p:cNvPr id="5" name="Content Placeholder 4"/>
          <p:cNvPicPr>
            <a:picLocks noChangeAspect="1"/>
          </p:cNvPicPr>
          <p:nvPr>
            <p:ph sz="half" idx="1"/>
          </p:nvPr>
        </p:nvPicPr>
        <p:blipFill>
          <a:blip r:embed="rId1"/>
          <a:stretch>
            <a:fillRect/>
          </a:stretch>
        </p:blipFill>
        <p:spPr>
          <a:xfrm>
            <a:off x="467360" y="1557020"/>
            <a:ext cx="7016115" cy="1062355"/>
          </a:xfrm>
          <a:prstGeom prst="rect">
            <a:avLst/>
          </a:prstGeom>
        </p:spPr>
      </p:pic>
      <p:sp>
        <p:nvSpPr>
          <p:cNvPr id="7" name="Text Box 6"/>
          <p:cNvSpPr txBox="1"/>
          <p:nvPr/>
        </p:nvSpPr>
        <p:spPr>
          <a:xfrm>
            <a:off x="506095" y="947420"/>
            <a:ext cx="2671445" cy="521970"/>
          </a:xfrm>
          <a:prstGeom prst="rect">
            <a:avLst/>
          </a:prstGeom>
          <a:noFill/>
        </p:spPr>
        <p:txBody>
          <a:bodyPr wrap="none" rtlCol="0">
            <a:spAutoFit/>
          </a:bodyPr>
          <a:p>
            <a:r>
              <a:rPr lang="en-US" sz="2800"/>
              <a:t>upper Kullanımı</a:t>
            </a:r>
            <a:endParaRPr lang="en-US" sz="2800"/>
          </a:p>
        </p:txBody>
      </p:sp>
      <p:pic>
        <p:nvPicPr>
          <p:cNvPr id="8" name="Content Placeholder 7"/>
          <p:cNvPicPr>
            <a:picLocks noChangeAspect="1"/>
          </p:cNvPicPr>
          <p:nvPr>
            <p:ph sz="half" idx="2"/>
          </p:nvPr>
        </p:nvPicPr>
        <p:blipFill>
          <a:blip r:embed="rId2"/>
          <a:stretch>
            <a:fillRect/>
          </a:stretch>
        </p:blipFill>
        <p:spPr>
          <a:xfrm>
            <a:off x="467360" y="2853055"/>
            <a:ext cx="1952625" cy="3124200"/>
          </a:xfrm>
          <a:prstGeom prst="rect">
            <a:avLst/>
          </a:prstGeom>
        </p:spPr>
      </p:pic>
      <p:sp>
        <p:nvSpPr>
          <p:cNvPr id="9" name="Text Box 8"/>
          <p:cNvSpPr txBox="1"/>
          <p:nvPr/>
        </p:nvSpPr>
        <p:spPr>
          <a:xfrm>
            <a:off x="2747645" y="3014345"/>
            <a:ext cx="5063490" cy="1198880"/>
          </a:xfrm>
          <a:prstGeom prst="rect">
            <a:avLst/>
          </a:prstGeom>
          <a:noFill/>
        </p:spPr>
        <p:txBody>
          <a:bodyPr wrap="square" rtlCol="0">
            <a:spAutoFit/>
          </a:bodyPr>
          <a:p>
            <a:r>
              <a:rPr lang="en-US"/>
              <a:t>Bu geçici bir çevirmedir. O an için geçerlidir.</a:t>
            </a:r>
            <a:endParaRPr lang="en-US"/>
          </a:p>
          <a:p>
            <a:r>
              <a:rPr lang="en-US"/>
              <a:t>Tekrar select * from Production.Product’u execute ettiğimizde eski halinde olduğunu görürüz.</a:t>
            </a:r>
            <a:endParaRPr lang="en-US"/>
          </a:p>
        </p:txBody>
      </p:sp>
      <p:pic>
        <p:nvPicPr>
          <p:cNvPr id="10" name="Picture 9"/>
          <p:cNvPicPr>
            <a:picLocks noChangeAspect="1"/>
          </p:cNvPicPr>
          <p:nvPr/>
        </p:nvPicPr>
        <p:blipFill>
          <a:blip r:embed="rId3"/>
          <a:stretch>
            <a:fillRect/>
          </a:stretch>
        </p:blipFill>
        <p:spPr>
          <a:xfrm>
            <a:off x="5579745" y="3921125"/>
            <a:ext cx="1241425" cy="27787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lower Kullanımı</a:t>
            </a:r>
            <a:endParaRPr lang="en-US"/>
          </a:p>
        </p:txBody>
      </p:sp>
      <p:pic>
        <p:nvPicPr>
          <p:cNvPr id="5" name="Content Placeholder 4"/>
          <p:cNvPicPr>
            <a:picLocks noChangeAspect="1"/>
          </p:cNvPicPr>
          <p:nvPr>
            <p:ph sz="half" idx="1"/>
          </p:nvPr>
        </p:nvPicPr>
        <p:blipFill>
          <a:blip r:embed="rId1"/>
          <a:stretch>
            <a:fillRect/>
          </a:stretch>
        </p:blipFill>
        <p:spPr>
          <a:xfrm>
            <a:off x="502285" y="981075"/>
            <a:ext cx="8140065" cy="817880"/>
          </a:xfrm>
          <a:prstGeom prst="rect">
            <a:avLst/>
          </a:prstGeom>
        </p:spPr>
      </p:pic>
      <p:pic>
        <p:nvPicPr>
          <p:cNvPr id="6" name="Content Placeholder 5"/>
          <p:cNvPicPr>
            <a:picLocks noChangeAspect="1"/>
          </p:cNvPicPr>
          <p:nvPr>
            <p:ph sz="half" idx="2"/>
          </p:nvPr>
        </p:nvPicPr>
        <p:blipFill>
          <a:blip r:embed="rId2"/>
          <a:stretch>
            <a:fillRect/>
          </a:stretch>
        </p:blipFill>
        <p:spPr>
          <a:xfrm>
            <a:off x="467360" y="1988820"/>
            <a:ext cx="2447925" cy="3352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substring Kullanımı</a:t>
            </a:r>
            <a:endParaRPr lang="en-US"/>
          </a:p>
        </p:txBody>
      </p:sp>
      <p:pic>
        <p:nvPicPr>
          <p:cNvPr id="5" name="Content Placeholder 4"/>
          <p:cNvPicPr>
            <a:picLocks noChangeAspect="1"/>
          </p:cNvPicPr>
          <p:nvPr>
            <p:ph sz="half" idx="1"/>
          </p:nvPr>
        </p:nvPicPr>
        <p:blipFill>
          <a:blip r:embed="rId1"/>
          <a:stretch>
            <a:fillRect/>
          </a:stretch>
        </p:blipFill>
        <p:spPr>
          <a:xfrm>
            <a:off x="467360" y="836930"/>
            <a:ext cx="6166485" cy="1532890"/>
          </a:xfrm>
          <a:prstGeom prst="rect">
            <a:avLst/>
          </a:prstGeom>
        </p:spPr>
      </p:pic>
      <p:pic>
        <p:nvPicPr>
          <p:cNvPr id="6" name="Picture 5"/>
          <p:cNvPicPr>
            <a:picLocks noChangeAspect="1"/>
          </p:cNvPicPr>
          <p:nvPr/>
        </p:nvPicPr>
        <p:blipFill>
          <a:blip r:embed="rId2"/>
          <a:stretch>
            <a:fillRect/>
          </a:stretch>
        </p:blipFill>
        <p:spPr>
          <a:xfrm>
            <a:off x="467360" y="2369820"/>
            <a:ext cx="2476500" cy="742950"/>
          </a:xfrm>
          <a:prstGeom prst="rect">
            <a:avLst/>
          </a:prstGeom>
        </p:spPr>
      </p:pic>
      <p:pic>
        <p:nvPicPr>
          <p:cNvPr id="7" name="Picture 6"/>
          <p:cNvPicPr>
            <a:picLocks noChangeAspect="1"/>
          </p:cNvPicPr>
          <p:nvPr/>
        </p:nvPicPr>
        <p:blipFill>
          <a:blip r:embed="rId3"/>
          <a:stretch>
            <a:fillRect/>
          </a:stretch>
        </p:blipFill>
        <p:spPr>
          <a:xfrm>
            <a:off x="457200" y="3501390"/>
            <a:ext cx="5695950" cy="952500"/>
          </a:xfrm>
          <a:prstGeom prst="rect">
            <a:avLst/>
          </a:prstGeom>
        </p:spPr>
      </p:pic>
      <p:pic>
        <p:nvPicPr>
          <p:cNvPr id="8" name="Picture 7"/>
          <p:cNvPicPr>
            <a:picLocks noChangeAspect="1"/>
          </p:cNvPicPr>
          <p:nvPr/>
        </p:nvPicPr>
        <p:blipFill>
          <a:blip r:embed="rId4"/>
          <a:stretch>
            <a:fillRect/>
          </a:stretch>
        </p:blipFill>
        <p:spPr>
          <a:xfrm>
            <a:off x="457200" y="4509135"/>
            <a:ext cx="1457325" cy="6572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Constraints - Kısıtlayıcılar</a:t>
            </a:r>
            <a:endParaRPr lang="en-US"/>
          </a:p>
        </p:txBody>
      </p:sp>
      <p:sp>
        <p:nvSpPr>
          <p:cNvPr id="5" name="Text Box 4"/>
          <p:cNvSpPr txBox="1"/>
          <p:nvPr/>
        </p:nvSpPr>
        <p:spPr>
          <a:xfrm>
            <a:off x="541020" y="764540"/>
            <a:ext cx="3088005" cy="521970"/>
          </a:xfrm>
          <a:prstGeom prst="rect">
            <a:avLst/>
          </a:prstGeom>
          <a:noFill/>
        </p:spPr>
        <p:txBody>
          <a:bodyPr wrap="none" rtlCol="0">
            <a:spAutoFit/>
          </a:bodyPr>
          <a:p>
            <a:r>
              <a:rPr lang="en-US" sz="2800"/>
              <a:t>Not Null Kısıtlayıcı</a:t>
            </a:r>
            <a:endParaRPr lang="en-US"/>
          </a:p>
        </p:txBody>
      </p:sp>
      <p:pic>
        <p:nvPicPr>
          <p:cNvPr id="6" name="Content Placeholder 5"/>
          <p:cNvPicPr>
            <a:picLocks noChangeAspect="1"/>
          </p:cNvPicPr>
          <p:nvPr>
            <p:ph idx="1"/>
          </p:nvPr>
        </p:nvPicPr>
        <p:blipFill>
          <a:blip r:embed="rId1"/>
          <a:stretch>
            <a:fillRect/>
          </a:stretch>
        </p:blipFill>
        <p:spPr>
          <a:xfrm>
            <a:off x="467360" y="1341120"/>
            <a:ext cx="7555865" cy="2213610"/>
          </a:xfrm>
          <a:prstGeom prst="rect">
            <a:avLst/>
          </a:prstGeom>
        </p:spPr>
      </p:pic>
      <p:sp>
        <p:nvSpPr>
          <p:cNvPr id="7" name="Text Box 6"/>
          <p:cNvSpPr txBox="1"/>
          <p:nvPr/>
        </p:nvSpPr>
        <p:spPr>
          <a:xfrm>
            <a:off x="487045" y="3536950"/>
            <a:ext cx="4081780" cy="368300"/>
          </a:xfrm>
          <a:prstGeom prst="rect">
            <a:avLst/>
          </a:prstGeom>
          <a:noFill/>
        </p:spPr>
        <p:txBody>
          <a:bodyPr wrap="none" rtlCol="0">
            <a:spAutoFit/>
          </a:bodyPr>
          <a:p>
            <a:r>
              <a:rPr lang="en-US"/>
              <a:t>Execute edip tablomuzu oluşturabiliriz.</a:t>
            </a:r>
            <a:endParaRPr lang="en-US"/>
          </a:p>
        </p:txBody>
      </p:sp>
      <p:pic>
        <p:nvPicPr>
          <p:cNvPr id="8" name="Picture 7"/>
          <p:cNvPicPr>
            <a:picLocks noChangeAspect="1"/>
          </p:cNvPicPr>
          <p:nvPr/>
        </p:nvPicPr>
        <p:blipFill>
          <a:blip r:embed="rId2"/>
          <a:stretch>
            <a:fillRect/>
          </a:stretch>
        </p:blipFill>
        <p:spPr>
          <a:xfrm>
            <a:off x="487045" y="3905250"/>
            <a:ext cx="3394710" cy="2821305"/>
          </a:xfrm>
          <a:prstGeom prst="rect">
            <a:avLst/>
          </a:prstGeom>
        </p:spPr>
      </p:pic>
      <p:sp>
        <p:nvSpPr>
          <p:cNvPr id="9" name="Text Box 8"/>
          <p:cNvSpPr txBox="1"/>
          <p:nvPr/>
        </p:nvSpPr>
        <p:spPr>
          <a:xfrm>
            <a:off x="4004310" y="4173855"/>
            <a:ext cx="5148580" cy="1753235"/>
          </a:xfrm>
          <a:prstGeom prst="rect">
            <a:avLst/>
          </a:prstGeom>
          <a:noFill/>
        </p:spPr>
        <p:txBody>
          <a:bodyPr wrap="none" rtlCol="0">
            <a:spAutoFit/>
          </a:bodyPr>
          <a:p>
            <a:r>
              <a:rPr lang="en-US"/>
              <a:t>musteriID kolonunu not null olarak işaretlediğimiz</a:t>
            </a:r>
            <a:endParaRPr lang="en-US"/>
          </a:p>
          <a:p>
            <a:r>
              <a:rPr lang="en-US"/>
              <a:t>için boş geçilemez.</a:t>
            </a:r>
            <a:endParaRPr lang="en-US"/>
          </a:p>
          <a:p>
            <a:r>
              <a:rPr lang="en-US"/>
              <a:t>Hata alırız.</a:t>
            </a:r>
            <a:endParaRPr lang="en-US"/>
          </a:p>
          <a:p>
            <a:endParaRPr lang="en-US"/>
          </a:p>
          <a:p>
            <a:r>
              <a:rPr lang="en-US"/>
              <a:t>Aynı şekilde musteriAdi’nı da değer girmeden</a:t>
            </a:r>
            <a:endParaRPr lang="en-US"/>
          </a:p>
          <a:p>
            <a:r>
              <a:rPr lang="en-US"/>
              <a:t>geçersek aynı hatayı alırız.</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unique Kısıtlayıcı</a:t>
            </a:r>
            <a:endParaRPr lang="en-US"/>
          </a:p>
        </p:txBody>
      </p:sp>
      <p:pic>
        <p:nvPicPr>
          <p:cNvPr id="4" name="Content Placeholder 3"/>
          <p:cNvPicPr>
            <a:picLocks noChangeAspect="1"/>
          </p:cNvPicPr>
          <p:nvPr>
            <p:ph idx="1"/>
          </p:nvPr>
        </p:nvPicPr>
        <p:blipFill>
          <a:blip r:embed="rId1"/>
          <a:stretch>
            <a:fillRect/>
          </a:stretch>
        </p:blipFill>
        <p:spPr>
          <a:xfrm>
            <a:off x="467360" y="908685"/>
            <a:ext cx="8229600" cy="876935"/>
          </a:xfrm>
          <a:prstGeom prst="rect">
            <a:avLst/>
          </a:prstGeom>
        </p:spPr>
      </p:pic>
      <p:sp>
        <p:nvSpPr>
          <p:cNvPr id="5" name="Text Box 4"/>
          <p:cNvSpPr txBox="1"/>
          <p:nvPr/>
        </p:nvSpPr>
        <p:spPr>
          <a:xfrm>
            <a:off x="403225" y="1748790"/>
            <a:ext cx="1783080" cy="368300"/>
          </a:xfrm>
          <a:prstGeom prst="rect">
            <a:avLst/>
          </a:prstGeom>
          <a:noFill/>
        </p:spPr>
        <p:txBody>
          <a:bodyPr wrap="none" rtlCol="0">
            <a:spAutoFit/>
          </a:bodyPr>
          <a:p>
            <a:r>
              <a:rPr lang="en-US"/>
              <a:t>execute edelim.</a:t>
            </a:r>
            <a:endParaRPr lang="en-US"/>
          </a:p>
        </p:txBody>
      </p:sp>
      <p:pic>
        <p:nvPicPr>
          <p:cNvPr id="6" name="Picture 5"/>
          <p:cNvPicPr>
            <a:picLocks noChangeAspect="1"/>
          </p:cNvPicPr>
          <p:nvPr/>
        </p:nvPicPr>
        <p:blipFill>
          <a:blip r:embed="rId2"/>
          <a:stretch>
            <a:fillRect/>
          </a:stretch>
        </p:blipFill>
        <p:spPr>
          <a:xfrm>
            <a:off x="457200" y="2132965"/>
            <a:ext cx="3980815" cy="3404235"/>
          </a:xfrm>
          <a:prstGeom prst="rect">
            <a:avLst/>
          </a:prstGeom>
        </p:spPr>
      </p:pic>
      <p:sp>
        <p:nvSpPr>
          <p:cNvPr id="7" name="Text Box 6"/>
          <p:cNvSpPr txBox="1"/>
          <p:nvPr/>
        </p:nvSpPr>
        <p:spPr>
          <a:xfrm>
            <a:off x="4613910" y="2105025"/>
            <a:ext cx="3383280" cy="645160"/>
          </a:xfrm>
          <a:prstGeom prst="rect">
            <a:avLst/>
          </a:prstGeom>
          <a:noFill/>
        </p:spPr>
        <p:txBody>
          <a:bodyPr wrap="none" rtlCol="0">
            <a:spAutoFit/>
          </a:bodyPr>
          <a:p>
            <a:r>
              <a:rPr lang="en-US"/>
              <a:t>Artık aynı ID’lerin kullanılmasını</a:t>
            </a:r>
            <a:endParaRPr lang="en-US"/>
          </a:p>
          <a:p>
            <a:r>
              <a:rPr lang="en-US"/>
              <a:t>kısıtlamış olduk.</a:t>
            </a:r>
            <a:endParaRPr lang="en-US"/>
          </a:p>
        </p:txBody>
      </p:sp>
      <p:sp>
        <p:nvSpPr>
          <p:cNvPr id="8" name="Text Box 7"/>
          <p:cNvSpPr txBox="1"/>
          <p:nvPr/>
        </p:nvSpPr>
        <p:spPr>
          <a:xfrm>
            <a:off x="4617085" y="2689860"/>
            <a:ext cx="4132580" cy="1198880"/>
          </a:xfrm>
          <a:prstGeom prst="rect">
            <a:avLst/>
          </a:prstGeom>
          <a:noFill/>
        </p:spPr>
        <p:txBody>
          <a:bodyPr wrap="none" rtlCol="0">
            <a:spAutoFit/>
          </a:bodyPr>
          <a:p>
            <a:r>
              <a:rPr lang="en-US"/>
              <a:t>Bir önceki oluşturduğumuz tabloyu silip</a:t>
            </a:r>
            <a:endParaRPr lang="en-US"/>
          </a:p>
          <a:p>
            <a:r>
              <a:rPr lang="en-US"/>
              <a:t>yeniden oluşturmakta bir tercihtir.</a:t>
            </a:r>
            <a:endParaRPr lang="en-US"/>
          </a:p>
          <a:p>
            <a:endParaRPr lang="en-US"/>
          </a:p>
          <a:p>
            <a:r>
              <a:rPr lang="en-US"/>
              <a:t>Fakat veri kaybına sebep olabilir.</a:t>
            </a:r>
            <a:endParaRPr lang="en-US"/>
          </a:p>
        </p:txBody>
      </p:sp>
      <p:pic>
        <p:nvPicPr>
          <p:cNvPr id="9" name="Picture 8"/>
          <p:cNvPicPr>
            <a:picLocks noChangeAspect="1"/>
          </p:cNvPicPr>
          <p:nvPr/>
        </p:nvPicPr>
        <p:blipFill>
          <a:blip r:embed="rId3"/>
          <a:stretch>
            <a:fillRect/>
          </a:stretch>
        </p:blipFill>
        <p:spPr>
          <a:xfrm>
            <a:off x="4716145" y="3933190"/>
            <a:ext cx="4313555" cy="1205230"/>
          </a:xfrm>
          <a:prstGeom prst="rect">
            <a:avLst/>
          </a:prstGeom>
        </p:spPr>
      </p:pic>
      <p:sp>
        <p:nvSpPr>
          <p:cNvPr id="11" name="Text Box 10"/>
          <p:cNvSpPr txBox="1"/>
          <p:nvPr/>
        </p:nvSpPr>
        <p:spPr>
          <a:xfrm>
            <a:off x="478155" y="5730875"/>
            <a:ext cx="3789680" cy="645160"/>
          </a:xfrm>
          <a:prstGeom prst="rect">
            <a:avLst/>
          </a:prstGeom>
          <a:noFill/>
        </p:spPr>
        <p:txBody>
          <a:bodyPr wrap="none" rtlCol="0">
            <a:spAutoFit/>
          </a:bodyPr>
          <a:p>
            <a:r>
              <a:rPr lang="en-US"/>
              <a:t>musteriID’leri aynı girdiğimiz zaman</a:t>
            </a:r>
            <a:endParaRPr lang="en-US"/>
          </a:p>
          <a:p>
            <a:r>
              <a:rPr lang="en-US"/>
              <a:t>hata alırız.</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Kısıtlayıcı</a:t>
            </a:r>
            <a:endParaRPr lang="en-US"/>
          </a:p>
        </p:txBody>
      </p:sp>
      <p:pic>
        <p:nvPicPr>
          <p:cNvPr id="4" name="Content Placeholder 3"/>
          <p:cNvPicPr>
            <a:picLocks noChangeAspect="1"/>
          </p:cNvPicPr>
          <p:nvPr>
            <p:ph idx="1"/>
          </p:nvPr>
        </p:nvPicPr>
        <p:blipFill>
          <a:blip r:embed="rId1"/>
          <a:stretch>
            <a:fillRect/>
          </a:stretch>
        </p:blipFill>
        <p:spPr>
          <a:xfrm>
            <a:off x="539750" y="1196975"/>
            <a:ext cx="3429000" cy="609600"/>
          </a:xfrm>
          <a:prstGeom prst="rect">
            <a:avLst/>
          </a:prstGeom>
        </p:spPr>
      </p:pic>
      <p:pic>
        <p:nvPicPr>
          <p:cNvPr id="5" name="Picture 4"/>
          <p:cNvPicPr>
            <a:picLocks noChangeAspect="1"/>
          </p:cNvPicPr>
          <p:nvPr/>
        </p:nvPicPr>
        <p:blipFill>
          <a:blip r:embed="rId2"/>
          <a:stretch>
            <a:fillRect/>
          </a:stretch>
        </p:blipFill>
        <p:spPr>
          <a:xfrm>
            <a:off x="4140200" y="1149350"/>
            <a:ext cx="2057400" cy="657225"/>
          </a:xfrm>
          <a:prstGeom prst="rect">
            <a:avLst/>
          </a:prstGeom>
        </p:spPr>
      </p:pic>
      <p:pic>
        <p:nvPicPr>
          <p:cNvPr id="6" name="Picture 5"/>
          <p:cNvPicPr>
            <a:picLocks noChangeAspect="1"/>
          </p:cNvPicPr>
          <p:nvPr/>
        </p:nvPicPr>
        <p:blipFill>
          <a:blip r:embed="rId3"/>
          <a:stretch>
            <a:fillRect/>
          </a:stretch>
        </p:blipFill>
        <p:spPr>
          <a:xfrm>
            <a:off x="539750" y="2348865"/>
            <a:ext cx="2773680" cy="2016125"/>
          </a:xfrm>
          <a:prstGeom prst="rect">
            <a:avLst/>
          </a:prstGeom>
        </p:spPr>
      </p:pic>
      <p:sp>
        <p:nvSpPr>
          <p:cNvPr id="7" name="Text Box 6"/>
          <p:cNvSpPr txBox="1"/>
          <p:nvPr/>
        </p:nvSpPr>
        <p:spPr>
          <a:xfrm>
            <a:off x="553085" y="763270"/>
            <a:ext cx="4932680" cy="368300"/>
          </a:xfrm>
          <a:prstGeom prst="rect">
            <a:avLst/>
          </a:prstGeom>
          <a:noFill/>
        </p:spPr>
        <p:txBody>
          <a:bodyPr wrap="square" rtlCol="0">
            <a:spAutoFit/>
          </a:bodyPr>
          <a:p>
            <a:pPr algn="l"/>
            <a:r>
              <a:rPr lang="en-US"/>
              <a:t>yas kolonu eklemeyi unuttuğumuzu farz edelim</a:t>
            </a:r>
            <a:endParaRPr lang="en-US"/>
          </a:p>
        </p:txBody>
      </p:sp>
      <p:sp>
        <p:nvSpPr>
          <p:cNvPr id="8" name="Text Box 7"/>
          <p:cNvSpPr txBox="1"/>
          <p:nvPr/>
        </p:nvSpPr>
        <p:spPr>
          <a:xfrm>
            <a:off x="546735" y="1892300"/>
            <a:ext cx="2862580" cy="368300"/>
          </a:xfrm>
          <a:prstGeom prst="rect">
            <a:avLst/>
          </a:prstGeom>
          <a:noFill/>
        </p:spPr>
        <p:txBody>
          <a:bodyPr wrap="none" rtlCol="0">
            <a:spAutoFit/>
          </a:bodyPr>
          <a:p>
            <a:r>
              <a:rPr lang="en-US"/>
              <a:t>Şeklinde bir hata alacağız.</a:t>
            </a:r>
            <a:endParaRPr lang="en-US"/>
          </a:p>
        </p:txBody>
      </p:sp>
      <p:sp>
        <p:nvSpPr>
          <p:cNvPr id="9" name="Text Box 8"/>
          <p:cNvSpPr txBox="1"/>
          <p:nvPr/>
        </p:nvSpPr>
        <p:spPr>
          <a:xfrm>
            <a:off x="509270" y="4462780"/>
            <a:ext cx="8496935" cy="645160"/>
          </a:xfrm>
          <a:prstGeom prst="rect">
            <a:avLst/>
          </a:prstGeom>
          <a:noFill/>
        </p:spPr>
        <p:txBody>
          <a:bodyPr wrap="none" rtlCol="0">
            <a:spAutoFit/>
          </a:bodyPr>
          <a:p>
            <a:r>
              <a:rPr lang="en-US"/>
              <a:t>Tools -&gt; Options -&gt; Designers Ekranından </a:t>
            </a:r>
            <a:endParaRPr lang="en-US"/>
          </a:p>
          <a:p>
            <a:r>
              <a:rPr lang="en-US"/>
              <a:t>Prevent saving changes that require table re-creation’un tikini kaldır ve Tamam de.</a:t>
            </a:r>
            <a:endParaRPr lang="en-US"/>
          </a:p>
        </p:txBody>
      </p:sp>
      <p:pic>
        <p:nvPicPr>
          <p:cNvPr id="11" name="Picture 10"/>
          <p:cNvPicPr>
            <a:picLocks noChangeAspect="1"/>
          </p:cNvPicPr>
          <p:nvPr/>
        </p:nvPicPr>
        <p:blipFill>
          <a:blip r:embed="rId4"/>
          <a:stretch>
            <a:fillRect/>
          </a:stretch>
        </p:blipFill>
        <p:spPr>
          <a:xfrm>
            <a:off x="611505" y="5107940"/>
            <a:ext cx="3274695" cy="15233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 Devam</a:t>
            </a:r>
            <a:endParaRPr lang="en-US"/>
          </a:p>
        </p:txBody>
      </p:sp>
      <p:pic>
        <p:nvPicPr>
          <p:cNvPr id="4" name="Content Placeholder 3"/>
          <p:cNvPicPr>
            <a:picLocks noChangeAspect="1"/>
          </p:cNvPicPr>
          <p:nvPr>
            <p:ph idx="1"/>
          </p:nvPr>
        </p:nvPicPr>
        <p:blipFill>
          <a:blip r:embed="rId1"/>
          <a:stretch>
            <a:fillRect/>
          </a:stretch>
        </p:blipFill>
        <p:spPr>
          <a:xfrm>
            <a:off x="539750" y="908685"/>
            <a:ext cx="6181725" cy="1371600"/>
          </a:xfrm>
          <a:prstGeom prst="rect">
            <a:avLst/>
          </a:prstGeom>
        </p:spPr>
      </p:pic>
      <p:pic>
        <p:nvPicPr>
          <p:cNvPr id="5" name="Picture 4"/>
          <p:cNvPicPr>
            <a:picLocks noChangeAspect="1"/>
          </p:cNvPicPr>
          <p:nvPr/>
        </p:nvPicPr>
        <p:blipFill>
          <a:blip r:embed="rId2"/>
          <a:stretch>
            <a:fillRect/>
          </a:stretch>
        </p:blipFill>
        <p:spPr>
          <a:xfrm>
            <a:off x="539750" y="2415540"/>
            <a:ext cx="7653655" cy="778510"/>
          </a:xfrm>
          <a:prstGeom prst="rect">
            <a:avLst/>
          </a:prstGeom>
        </p:spPr>
      </p:pic>
      <p:pic>
        <p:nvPicPr>
          <p:cNvPr id="6" name="Picture 5"/>
          <p:cNvPicPr>
            <a:picLocks noChangeAspect="1"/>
          </p:cNvPicPr>
          <p:nvPr/>
        </p:nvPicPr>
        <p:blipFill>
          <a:blip r:embed="rId3"/>
          <a:stretch>
            <a:fillRect/>
          </a:stretch>
        </p:blipFill>
        <p:spPr>
          <a:xfrm>
            <a:off x="539750" y="3285490"/>
            <a:ext cx="3954145" cy="2942590"/>
          </a:xfrm>
          <a:prstGeom prst="rect">
            <a:avLst/>
          </a:prstGeom>
        </p:spPr>
      </p:pic>
      <p:sp>
        <p:nvSpPr>
          <p:cNvPr id="7" name="Text Box 6"/>
          <p:cNvSpPr txBox="1"/>
          <p:nvPr/>
        </p:nvSpPr>
        <p:spPr>
          <a:xfrm>
            <a:off x="4634865" y="3432810"/>
            <a:ext cx="3662680" cy="645160"/>
          </a:xfrm>
          <a:prstGeom prst="rect">
            <a:avLst/>
          </a:prstGeom>
          <a:noFill/>
        </p:spPr>
        <p:txBody>
          <a:bodyPr wrap="none" rtlCol="0">
            <a:spAutoFit/>
          </a:bodyPr>
          <a:p>
            <a:r>
              <a:rPr lang="en-US"/>
              <a:t>yaşını 15 girdiğimiz için hata aldık.</a:t>
            </a:r>
            <a:endParaRPr lang="en-US"/>
          </a:p>
          <a:p>
            <a:endParaRPr lang="en-US"/>
          </a:p>
        </p:txBody>
      </p:sp>
      <p:pic>
        <p:nvPicPr>
          <p:cNvPr id="8" name="Picture 7"/>
          <p:cNvPicPr>
            <a:picLocks noChangeAspect="1"/>
          </p:cNvPicPr>
          <p:nvPr/>
        </p:nvPicPr>
        <p:blipFill>
          <a:blip r:embed="rId4"/>
          <a:stretch>
            <a:fillRect/>
          </a:stretch>
        </p:blipFill>
        <p:spPr>
          <a:xfrm>
            <a:off x="4716145" y="3861435"/>
            <a:ext cx="4103370" cy="927100"/>
          </a:xfrm>
          <a:prstGeom prst="rect">
            <a:avLst/>
          </a:prstGeom>
        </p:spPr>
      </p:pic>
      <p:sp>
        <p:nvSpPr>
          <p:cNvPr id="10" name="Text Box 9"/>
          <p:cNvSpPr txBox="1"/>
          <p:nvPr/>
        </p:nvSpPr>
        <p:spPr>
          <a:xfrm>
            <a:off x="4794250" y="4933315"/>
            <a:ext cx="3878580" cy="368300"/>
          </a:xfrm>
          <a:prstGeom prst="rect">
            <a:avLst/>
          </a:prstGeom>
          <a:noFill/>
        </p:spPr>
        <p:txBody>
          <a:bodyPr wrap="none" rtlCol="0">
            <a:spAutoFit/>
          </a:bodyPr>
          <a:p>
            <a:r>
              <a:rPr lang="en-US"/>
              <a:t>44 girdiğimiz için hata ortadan kalktı.</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Tabloyu Silmeden Constraint Kaldırma</a:t>
            </a:r>
            <a:endParaRPr lang="en-US"/>
          </a:p>
        </p:txBody>
      </p:sp>
      <p:sp>
        <p:nvSpPr>
          <p:cNvPr id="4" name="Text Box 3"/>
          <p:cNvSpPr txBox="1"/>
          <p:nvPr/>
        </p:nvSpPr>
        <p:spPr>
          <a:xfrm>
            <a:off x="620395" y="909955"/>
            <a:ext cx="8412480" cy="368300"/>
          </a:xfrm>
          <a:prstGeom prst="rect">
            <a:avLst/>
          </a:prstGeom>
          <a:noFill/>
        </p:spPr>
        <p:txBody>
          <a:bodyPr wrap="none" rtlCol="0">
            <a:spAutoFit/>
          </a:bodyPr>
          <a:p>
            <a:r>
              <a:rPr lang="en-US"/>
              <a:t>Bir contraint’i kaldırabilmek için bize ismi lazımdır. Genellikle harf_isim ile yazarız.</a:t>
            </a:r>
            <a:endParaRPr lang="en-US"/>
          </a:p>
        </p:txBody>
      </p:sp>
      <p:pic>
        <p:nvPicPr>
          <p:cNvPr id="5" name="Content Placeholder 4"/>
          <p:cNvPicPr>
            <a:picLocks noChangeAspect="1"/>
          </p:cNvPicPr>
          <p:nvPr>
            <p:ph idx="1"/>
          </p:nvPr>
        </p:nvPicPr>
        <p:blipFill>
          <a:blip r:embed="rId1"/>
          <a:stretch>
            <a:fillRect/>
          </a:stretch>
        </p:blipFill>
        <p:spPr>
          <a:xfrm>
            <a:off x="683260" y="1341120"/>
            <a:ext cx="4628515" cy="3856355"/>
          </a:xfrm>
          <a:prstGeom prst="rect">
            <a:avLst/>
          </a:prstGeom>
        </p:spPr>
      </p:pic>
      <p:sp>
        <p:nvSpPr>
          <p:cNvPr id="6" name="Text Box 5"/>
          <p:cNvSpPr txBox="1"/>
          <p:nvPr/>
        </p:nvSpPr>
        <p:spPr>
          <a:xfrm>
            <a:off x="5675630" y="1847850"/>
            <a:ext cx="2849880" cy="645160"/>
          </a:xfrm>
          <a:prstGeom prst="rect">
            <a:avLst/>
          </a:prstGeom>
          <a:noFill/>
        </p:spPr>
        <p:txBody>
          <a:bodyPr wrap="none" rtlCol="0">
            <a:spAutoFit/>
          </a:bodyPr>
          <a:p>
            <a:r>
              <a:rPr lang="en-US"/>
              <a:t>sp_help ile gelen ekranda </a:t>
            </a:r>
            <a:endParaRPr lang="en-US"/>
          </a:p>
          <a:p>
            <a:r>
              <a:rPr lang="en-US"/>
              <a:t>tekrardan öğrenebiliriz.</a:t>
            </a:r>
            <a:endParaRPr lang="en-US"/>
          </a:p>
        </p:txBody>
      </p:sp>
      <p:pic>
        <p:nvPicPr>
          <p:cNvPr id="7" name="Picture 6"/>
          <p:cNvPicPr>
            <a:picLocks noChangeAspect="1"/>
          </p:cNvPicPr>
          <p:nvPr/>
        </p:nvPicPr>
        <p:blipFill>
          <a:blip r:embed="rId2"/>
          <a:stretch>
            <a:fillRect/>
          </a:stretch>
        </p:blipFill>
        <p:spPr>
          <a:xfrm>
            <a:off x="755650" y="5231130"/>
            <a:ext cx="5181600" cy="552450"/>
          </a:xfrm>
          <a:prstGeom prst="rect">
            <a:avLst/>
          </a:prstGeom>
        </p:spPr>
      </p:pic>
      <p:sp>
        <p:nvSpPr>
          <p:cNvPr id="8" name="Text Box 7"/>
          <p:cNvSpPr txBox="1"/>
          <p:nvPr/>
        </p:nvSpPr>
        <p:spPr>
          <a:xfrm>
            <a:off x="6078855" y="5334000"/>
            <a:ext cx="2418080" cy="368300"/>
          </a:xfrm>
          <a:prstGeom prst="rect">
            <a:avLst/>
          </a:prstGeom>
          <a:noFill/>
        </p:spPr>
        <p:txBody>
          <a:bodyPr wrap="none" rtlCol="0">
            <a:spAutoFit/>
          </a:bodyPr>
          <a:p>
            <a:r>
              <a:rPr lang="en-US"/>
              <a:t>yazıp execute ederek;</a:t>
            </a:r>
            <a:endParaRPr lang="en-US"/>
          </a:p>
        </p:txBody>
      </p:sp>
      <p:sp>
        <p:nvSpPr>
          <p:cNvPr id="9" name="Text Box 8"/>
          <p:cNvSpPr txBox="1"/>
          <p:nvPr/>
        </p:nvSpPr>
        <p:spPr>
          <a:xfrm>
            <a:off x="767715" y="5768340"/>
            <a:ext cx="3459480" cy="368300"/>
          </a:xfrm>
          <a:prstGeom prst="rect">
            <a:avLst/>
          </a:prstGeom>
          <a:noFill/>
        </p:spPr>
        <p:txBody>
          <a:bodyPr wrap="none" rtlCol="0">
            <a:spAutoFit/>
          </a:bodyPr>
          <a:p>
            <a:r>
              <a:rPr lang="en-US"/>
              <a:t>c_yas kısıtlamasını kaldırabiliriz.</a:t>
            </a:r>
            <a:endParaRPr lang="en-US"/>
          </a:p>
        </p:txBody>
      </p:sp>
      <p:pic>
        <p:nvPicPr>
          <p:cNvPr id="10" name="Picture 9"/>
          <p:cNvPicPr>
            <a:picLocks noChangeAspect="1"/>
          </p:cNvPicPr>
          <p:nvPr/>
        </p:nvPicPr>
        <p:blipFill>
          <a:blip r:embed="rId3"/>
          <a:stretch>
            <a:fillRect/>
          </a:stretch>
        </p:blipFill>
        <p:spPr>
          <a:xfrm>
            <a:off x="4284980" y="5765165"/>
            <a:ext cx="4401820" cy="963930"/>
          </a:xfrm>
          <a:prstGeom prst="rect">
            <a:avLst/>
          </a:prstGeom>
        </p:spPr>
      </p:pic>
      <p:sp>
        <p:nvSpPr>
          <p:cNvPr id="11" name="Text Box 10"/>
          <p:cNvSpPr txBox="1"/>
          <p:nvPr/>
        </p:nvSpPr>
        <p:spPr>
          <a:xfrm>
            <a:off x="730250" y="6155690"/>
            <a:ext cx="3103880" cy="368300"/>
          </a:xfrm>
          <a:prstGeom prst="rect">
            <a:avLst/>
          </a:prstGeom>
          <a:noFill/>
        </p:spPr>
        <p:txBody>
          <a:bodyPr wrap="none" rtlCol="0">
            <a:spAutoFit/>
          </a:bodyPr>
          <a:p>
            <a:r>
              <a:rPr lang="en-US"/>
              <a:t>15 girdiğimizde hata vermez.</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default Kullanımı</a:t>
            </a:r>
            <a:endParaRPr lang="en-US"/>
          </a:p>
        </p:txBody>
      </p:sp>
      <p:pic>
        <p:nvPicPr>
          <p:cNvPr id="4" name="Content Placeholder 3"/>
          <p:cNvPicPr>
            <a:picLocks noChangeAspect="1"/>
          </p:cNvPicPr>
          <p:nvPr>
            <p:ph idx="1"/>
          </p:nvPr>
        </p:nvPicPr>
        <p:blipFill>
          <a:blip r:embed="rId1"/>
          <a:stretch>
            <a:fillRect/>
          </a:stretch>
        </p:blipFill>
        <p:spPr>
          <a:xfrm>
            <a:off x="457200" y="1052830"/>
            <a:ext cx="8229600" cy="1026160"/>
          </a:xfrm>
          <a:prstGeom prst="rect">
            <a:avLst/>
          </a:prstGeom>
        </p:spPr>
      </p:pic>
      <p:pic>
        <p:nvPicPr>
          <p:cNvPr id="6" name="Picture 5"/>
          <p:cNvPicPr>
            <a:picLocks noChangeAspect="1"/>
          </p:cNvPicPr>
          <p:nvPr/>
        </p:nvPicPr>
        <p:blipFill>
          <a:blip r:embed="rId2"/>
          <a:stretch>
            <a:fillRect/>
          </a:stretch>
        </p:blipFill>
        <p:spPr>
          <a:xfrm>
            <a:off x="467360" y="2132965"/>
            <a:ext cx="2981325" cy="714375"/>
          </a:xfrm>
          <a:prstGeom prst="rect">
            <a:avLst/>
          </a:prstGeom>
        </p:spPr>
      </p:pic>
      <p:pic>
        <p:nvPicPr>
          <p:cNvPr id="7" name="Picture 6"/>
          <p:cNvPicPr>
            <a:picLocks noChangeAspect="1"/>
          </p:cNvPicPr>
          <p:nvPr/>
        </p:nvPicPr>
        <p:blipFill>
          <a:blip r:embed="rId3"/>
          <a:stretch>
            <a:fillRect/>
          </a:stretch>
        </p:blipFill>
        <p:spPr>
          <a:xfrm>
            <a:off x="467360" y="3501390"/>
            <a:ext cx="7115175" cy="1571625"/>
          </a:xfrm>
          <a:prstGeom prst="rect">
            <a:avLst/>
          </a:prstGeom>
        </p:spPr>
      </p:pic>
      <p:sp>
        <p:nvSpPr>
          <p:cNvPr id="8" name="Text Box 7"/>
          <p:cNvSpPr txBox="1"/>
          <p:nvPr/>
        </p:nvSpPr>
        <p:spPr>
          <a:xfrm>
            <a:off x="527050" y="2998470"/>
            <a:ext cx="6066790" cy="368300"/>
          </a:xfrm>
          <a:prstGeom prst="rect">
            <a:avLst/>
          </a:prstGeom>
          <a:noFill/>
        </p:spPr>
        <p:txBody>
          <a:bodyPr wrap="none" rtlCol="0">
            <a:spAutoFit/>
          </a:bodyPr>
          <a:p>
            <a:r>
              <a:rPr lang="en-US"/>
              <a:t>Sağ tık Execute SQL dediğimizde işlem gerçekleşmiş olur.</a:t>
            </a:r>
            <a:endParaRPr lang="en-US"/>
          </a:p>
        </p:txBody>
      </p:sp>
      <p:sp>
        <p:nvSpPr>
          <p:cNvPr id="9" name="Text Box 8"/>
          <p:cNvSpPr txBox="1"/>
          <p:nvPr/>
        </p:nvSpPr>
        <p:spPr>
          <a:xfrm>
            <a:off x="3706495" y="2335530"/>
            <a:ext cx="4559935" cy="368300"/>
          </a:xfrm>
          <a:prstGeom prst="rect">
            <a:avLst/>
          </a:prstGeom>
          <a:noFill/>
        </p:spPr>
        <p:txBody>
          <a:bodyPr wrap="none" rtlCol="0">
            <a:spAutoFit/>
          </a:bodyPr>
          <a:p>
            <a:r>
              <a:rPr lang="en-US"/>
              <a:t>Can Uğur’un medeniDurum’u belirtmezsek;</a:t>
            </a:r>
            <a:endParaRPr lang="en-US"/>
          </a:p>
        </p:txBody>
      </p:sp>
      <p:sp>
        <p:nvSpPr>
          <p:cNvPr id="10" name="Text Box 9"/>
          <p:cNvSpPr txBox="1"/>
          <p:nvPr/>
        </p:nvSpPr>
        <p:spPr>
          <a:xfrm>
            <a:off x="536575" y="5402580"/>
            <a:ext cx="7920990" cy="368300"/>
          </a:xfrm>
          <a:prstGeom prst="rect">
            <a:avLst/>
          </a:prstGeom>
          <a:noFill/>
        </p:spPr>
        <p:txBody>
          <a:bodyPr wrap="none" rtlCol="0">
            <a:spAutoFit/>
          </a:bodyPr>
          <a:p>
            <a:r>
              <a:rPr lang="en-US"/>
              <a:t>Bilal Mese’i constraint’i belirtilmeden önce yazdığımız için NULL olarak kaldı.</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Tablo Oluşturma ve Veri Tipleri</a:t>
            </a:r>
            <a:endParaRPr lang="en-US"/>
          </a:p>
        </p:txBody>
      </p:sp>
      <p:sp>
        <p:nvSpPr>
          <p:cNvPr id="3" name="Content Placeholder 2"/>
          <p:cNvSpPr>
            <a:spLocks noGrp="1"/>
          </p:cNvSpPr>
          <p:nvPr>
            <p:ph sz="half" idx="1"/>
          </p:nvPr>
        </p:nvSpPr>
        <p:spPr>
          <a:xfrm>
            <a:off x="457200" y="1031240"/>
            <a:ext cx="4050665" cy="5549900"/>
          </a:xfrm>
        </p:spPr>
        <p:txBody>
          <a:bodyPr/>
          <a:p>
            <a:r>
              <a:rPr lang="en-US" sz="1800"/>
              <a:t>kutuphane -&gt; Sağ tık -&gt; Tables -&gt; Sağ tık -&gt; New -&gt; Table</a:t>
            </a:r>
            <a:endParaRPr lang="en-US" sz="1800"/>
          </a:p>
          <a:p>
            <a:r>
              <a:rPr lang="en-US" sz="1800"/>
              <a:t>Karşımıza “kolon ismi” - “veri tipi” ve “boş geçilmesine izin verilsin mi” adında 3 tane kolon geldi.</a:t>
            </a:r>
            <a:endParaRPr lang="en-US" sz="1800"/>
          </a:p>
          <a:p>
            <a:endParaRPr lang="en-US" sz="1800"/>
          </a:p>
          <a:p>
            <a:r>
              <a:rPr lang="en-US" sz="1800"/>
              <a:t>Veri tipleri c# ile aynı mantıktadır.</a:t>
            </a:r>
            <a:endParaRPr lang="en-US" sz="1800"/>
          </a:p>
          <a:p>
            <a:r>
              <a:rPr lang="en-US" sz="1800"/>
              <a:t>Allow Nulls tikini kaldırırsak boş geçilmesine izin vermemiş oluruz.</a:t>
            </a:r>
            <a:endParaRPr lang="en-US" sz="1800"/>
          </a:p>
          <a:p>
            <a:endParaRPr lang="en-US" sz="1800"/>
          </a:p>
          <a:p>
            <a:r>
              <a:rPr lang="en-US" sz="1800"/>
              <a:t>ctrl+s ile tablomuzu isimlendirip kaydedebiliriz.</a:t>
            </a:r>
            <a:endParaRPr lang="en-US" sz="1800"/>
          </a:p>
          <a:p>
            <a:r>
              <a:rPr lang="en-US" sz="1800"/>
              <a:t>Sağ tık + Refresh hayat kurtarır!</a:t>
            </a:r>
            <a:endParaRPr lang="en-US" sz="1800"/>
          </a:p>
          <a:p>
            <a:endParaRPr lang="en-US" sz="1800"/>
          </a:p>
          <a:p>
            <a:r>
              <a:rPr lang="en-US" sz="1800"/>
              <a:t>Tablomuza sağ tıklayıp -&gt; Edit Top 200 Rows dediğimizde tablomuz karşımıza gelir.</a:t>
            </a:r>
            <a:endParaRPr lang="en-US" sz="1800"/>
          </a:p>
          <a:p>
            <a:endParaRPr lang="en-US" sz="1800"/>
          </a:p>
        </p:txBody>
      </p:sp>
      <p:pic>
        <p:nvPicPr>
          <p:cNvPr id="5" name="Content Placeholder 4"/>
          <p:cNvPicPr>
            <a:picLocks noChangeAspect="1"/>
          </p:cNvPicPr>
          <p:nvPr>
            <p:ph sz="half" idx="2"/>
          </p:nvPr>
        </p:nvPicPr>
        <p:blipFill>
          <a:blip r:embed="rId1"/>
          <a:stretch>
            <a:fillRect/>
          </a:stretch>
        </p:blipFill>
        <p:spPr>
          <a:xfrm>
            <a:off x="4495800" y="908685"/>
            <a:ext cx="3889375" cy="1351280"/>
          </a:xfrm>
          <a:prstGeom prst="rect">
            <a:avLst/>
          </a:prstGeom>
        </p:spPr>
      </p:pic>
      <p:pic>
        <p:nvPicPr>
          <p:cNvPr id="6" name="Picture 5"/>
          <p:cNvPicPr>
            <a:picLocks noChangeAspect="1"/>
          </p:cNvPicPr>
          <p:nvPr/>
        </p:nvPicPr>
        <p:blipFill>
          <a:blip r:embed="rId2"/>
          <a:stretch>
            <a:fillRect/>
          </a:stretch>
        </p:blipFill>
        <p:spPr>
          <a:xfrm>
            <a:off x="4507865" y="3298190"/>
            <a:ext cx="1151890" cy="1689735"/>
          </a:xfrm>
          <a:prstGeom prst="rect">
            <a:avLst/>
          </a:prstGeom>
        </p:spPr>
      </p:pic>
      <p:pic>
        <p:nvPicPr>
          <p:cNvPr id="7" name="Picture 6"/>
          <p:cNvPicPr>
            <a:picLocks noChangeAspect="1"/>
          </p:cNvPicPr>
          <p:nvPr/>
        </p:nvPicPr>
        <p:blipFill>
          <a:blip r:embed="rId3"/>
          <a:stretch>
            <a:fillRect/>
          </a:stretch>
        </p:blipFill>
        <p:spPr>
          <a:xfrm>
            <a:off x="5796280" y="3645535"/>
            <a:ext cx="3139440" cy="1078230"/>
          </a:xfrm>
          <a:prstGeom prst="rect">
            <a:avLst/>
          </a:prstGeom>
        </p:spPr>
      </p:pic>
      <p:pic>
        <p:nvPicPr>
          <p:cNvPr id="8" name="Picture 7"/>
          <p:cNvPicPr>
            <a:picLocks noChangeAspect="1"/>
          </p:cNvPicPr>
          <p:nvPr/>
        </p:nvPicPr>
        <p:blipFill>
          <a:blip r:embed="rId4"/>
          <a:stretch>
            <a:fillRect/>
          </a:stretch>
        </p:blipFill>
        <p:spPr>
          <a:xfrm>
            <a:off x="4495800" y="5344795"/>
            <a:ext cx="3243580" cy="1032510"/>
          </a:xfrm>
          <a:prstGeom prst="rect">
            <a:avLst/>
          </a:prstGeom>
        </p:spPr>
      </p:pic>
      <p:pic>
        <p:nvPicPr>
          <p:cNvPr id="10" name="Picture 9"/>
          <p:cNvPicPr>
            <a:picLocks noChangeAspect="1"/>
          </p:cNvPicPr>
          <p:nvPr/>
        </p:nvPicPr>
        <p:blipFill>
          <a:blip r:embed="rId5"/>
          <a:stretch>
            <a:fillRect/>
          </a:stretch>
        </p:blipFill>
        <p:spPr>
          <a:xfrm>
            <a:off x="4500245" y="2349500"/>
            <a:ext cx="4519930" cy="5911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primary key Kullanımı</a:t>
            </a:r>
            <a:endParaRPr lang="en-US"/>
          </a:p>
        </p:txBody>
      </p:sp>
      <p:pic>
        <p:nvPicPr>
          <p:cNvPr id="4" name="Content Placeholder 3"/>
          <p:cNvPicPr>
            <a:picLocks noChangeAspect="1"/>
          </p:cNvPicPr>
          <p:nvPr>
            <p:ph idx="1"/>
          </p:nvPr>
        </p:nvPicPr>
        <p:blipFill>
          <a:blip r:embed="rId1"/>
          <a:stretch>
            <a:fillRect/>
          </a:stretch>
        </p:blipFill>
        <p:spPr>
          <a:xfrm>
            <a:off x="467360" y="981075"/>
            <a:ext cx="8229600" cy="2025650"/>
          </a:xfrm>
          <a:prstGeom prst="rect">
            <a:avLst/>
          </a:prstGeom>
        </p:spPr>
      </p:pic>
      <p:sp>
        <p:nvSpPr>
          <p:cNvPr id="5" name="Text Box 4"/>
          <p:cNvSpPr txBox="1"/>
          <p:nvPr/>
        </p:nvSpPr>
        <p:spPr>
          <a:xfrm>
            <a:off x="525145" y="3123565"/>
            <a:ext cx="6253480" cy="922020"/>
          </a:xfrm>
          <a:prstGeom prst="rect">
            <a:avLst/>
          </a:prstGeom>
          <a:noFill/>
        </p:spPr>
        <p:txBody>
          <a:bodyPr wrap="none" rtlCol="0">
            <a:spAutoFit/>
          </a:bodyPr>
          <a:p>
            <a:r>
              <a:rPr lang="en-US"/>
              <a:t>Bu şekilde tablo oluştururken primary key olarak atayabiliriz.</a:t>
            </a:r>
            <a:endParaRPr lang="en-US"/>
          </a:p>
          <a:p>
            <a:r>
              <a:rPr lang="en-US"/>
              <a:t>Ya da,</a:t>
            </a:r>
            <a:endParaRPr lang="en-US"/>
          </a:p>
          <a:p>
            <a:r>
              <a:rPr lang="en-US"/>
              <a:t>Oluşturulmuş tabloda Design -&gt;</a:t>
            </a:r>
            <a:endParaRPr lang="en-US"/>
          </a:p>
        </p:txBody>
      </p:sp>
      <p:pic>
        <p:nvPicPr>
          <p:cNvPr id="6" name="Picture 5"/>
          <p:cNvPicPr>
            <a:picLocks noChangeAspect="1"/>
          </p:cNvPicPr>
          <p:nvPr/>
        </p:nvPicPr>
        <p:blipFill>
          <a:blip r:embed="rId2"/>
          <a:stretch>
            <a:fillRect/>
          </a:stretch>
        </p:blipFill>
        <p:spPr>
          <a:xfrm>
            <a:off x="611505" y="4077335"/>
            <a:ext cx="3539490" cy="2443480"/>
          </a:xfrm>
          <a:prstGeom prst="rect">
            <a:avLst/>
          </a:prstGeom>
        </p:spPr>
      </p:pic>
      <p:sp>
        <p:nvSpPr>
          <p:cNvPr id="7" name="Text Box 6"/>
          <p:cNvSpPr txBox="1"/>
          <p:nvPr/>
        </p:nvSpPr>
        <p:spPr>
          <a:xfrm>
            <a:off x="4304665" y="4389755"/>
            <a:ext cx="3484880" cy="922020"/>
          </a:xfrm>
          <a:prstGeom prst="rect">
            <a:avLst/>
          </a:prstGeom>
          <a:noFill/>
        </p:spPr>
        <p:txBody>
          <a:bodyPr wrap="none" rtlCol="0">
            <a:spAutoFit/>
          </a:bodyPr>
          <a:p>
            <a:r>
              <a:rPr lang="en-US"/>
              <a:t>ile kolonun atamasını yapabiliriz.</a:t>
            </a:r>
            <a:endParaRPr lang="en-US"/>
          </a:p>
          <a:p>
            <a:r>
              <a:rPr lang="en-US"/>
              <a:t>Kolon artık hem not null,</a:t>
            </a:r>
            <a:endParaRPr lang="en-US"/>
          </a:p>
          <a:p>
            <a:r>
              <a:rPr lang="en-US"/>
              <a:t>hem de unique.</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Bir Kolondaki Değerleri Otomatik Arttırma</a:t>
            </a:r>
            <a:endParaRPr lang="en-US" sz="3200"/>
          </a:p>
        </p:txBody>
      </p:sp>
      <p:sp>
        <p:nvSpPr>
          <p:cNvPr id="3" name="Content Placeholder 2"/>
          <p:cNvSpPr>
            <a:spLocks noGrp="1"/>
          </p:cNvSpPr>
          <p:nvPr>
            <p:ph sz="half" idx="1"/>
          </p:nvPr>
        </p:nvSpPr>
        <p:spPr/>
        <p:txBody>
          <a:bodyPr/>
          <a:p>
            <a:r>
              <a:rPr lang="en-US" sz="2400"/>
              <a:t>İlgili kolonu seçip,</a:t>
            </a:r>
            <a:endParaRPr lang="en-US" sz="2400"/>
          </a:p>
        </p:txBody>
      </p:sp>
      <p:pic>
        <p:nvPicPr>
          <p:cNvPr id="4" name="Picture 3"/>
          <p:cNvPicPr>
            <a:picLocks noChangeAspect="1"/>
          </p:cNvPicPr>
          <p:nvPr/>
        </p:nvPicPr>
        <p:blipFill>
          <a:blip r:embed="rId1"/>
          <a:stretch>
            <a:fillRect/>
          </a:stretch>
        </p:blipFill>
        <p:spPr>
          <a:xfrm>
            <a:off x="539750" y="1269365"/>
            <a:ext cx="3470910" cy="1876425"/>
          </a:xfrm>
          <a:prstGeom prst="rect">
            <a:avLst/>
          </a:prstGeom>
        </p:spPr>
      </p:pic>
      <p:pic>
        <p:nvPicPr>
          <p:cNvPr id="5" name="Picture 4"/>
          <p:cNvPicPr>
            <a:picLocks noChangeAspect="1"/>
          </p:cNvPicPr>
          <p:nvPr/>
        </p:nvPicPr>
        <p:blipFill>
          <a:blip r:embed="rId2"/>
          <a:stretch>
            <a:fillRect/>
          </a:stretch>
        </p:blipFill>
        <p:spPr>
          <a:xfrm>
            <a:off x="4356100" y="734060"/>
            <a:ext cx="4258310" cy="2411730"/>
          </a:xfrm>
          <a:prstGeom prst="rect">
            <a:avLst/>
          </a:prstGeom>
        </p:spPr>
      </p:pic>
      <p:sp>
        <p:nvSpPr>
          <p:cNvPr id="7" name="Text Box 6"/>
          <p:cNvSpPr txBox="1"/>
          <p:nvPr/>
        </p:nvSpPr>
        <p:spPr>
          <a:xfrm>
            <a:off x="581025" y="3329940"/>
            <a:ext cx="5655945" cy="368300"/>
          </a:xfrm>
          <a:prstGeom prst="rect">
            <a:avLst/>
          </a:prstGeom>
          <a:noFill/>
        </p:spPr>
        <p:txBody>
          <a:bodyPr wrap="none" rtlCol="0">
            <a:spAutoFit/>
          </a:bodyPr>
          <a:p>
            <a:r>
              <a:rPr lang="en-US"/>
              <a:t>Is Identity’e çift tıklayıp No’dan Yes’e geçtiğini görelim.</a:t>
            </a:r>
            <a:endParaRPr lang="en-US"/>
          </a:p>
        </p:txBody>
      </p:sp>
      <p:sp>
        <p:nvSpPr>
          <p:cNvPr id="8" name="Text Box 7"/>
          <p:cNvSpPr txBox="1"/>
          <p:nvPr/>
        </p:nvSpPr>
        <p:spPr>
          <a:xfrm>
            <a:off x="575310" y="3669030"/>
            <a:ext cx="7752715" cy="645160"/>
          </a:xfrm>
          <a:prstGeom prst="rect">
            <a:avLst/>
          </a:prstGeom>
          <a:noFill/>
        </p:spPr>
        <p:txBody>
          <a:bodyPr wrap="square" rtlCol="0">
            <a:spAutoFit/>
          </a:bodyPr>
          <a:p>
            <a:r>
              <a:rPr lang="en-US"/>
              <a:t>Identity Increament=1, 1 den başla</a:t>
            </a:r>
            <a:endParaRPr lang="en-US"/>
          </a:p>
          <a:p>
            <a:r>
              <a:rPr lang="en-US"/>
              <a:t>Identity Seed=1, 1-1 arttır. Bu artış ve başlangıç değerleri değiştirilebilir.</a:t>
            </a:r>
            <a:endParaRPr lang="en-US"/>
          </a:p>
        </p:txBody>
      </p:sp>
      <p:pic>
        <p:nvPicPr>
          <p:cNvPr id="9" name="Content Placeholder 8"/>
          <p:cNvPicPr>
            <a:picLocks noChangeAspect="1"/>
          </p:cNvPicPr>
          <p:nvPr>
            <p:ph sz="half" idx="2"/>
          </p:nvPr>
        </p:nvPicPr>
        <p:blipFill>
          <a:blip r:embed="rId3"/>
          <a:stretch>
            <a:fillRect/>
          </a:stretch>
        </p:blipFill>
        <p:spPr>
          <a:xfrm>
            <a:off x="457200" y="4364990"/>
            <a:ext cx="4719955" cy="1380490"/>
          </a:xfrm>
          <a:prstGeom prst="rect">
            <a:avLst/>
          </a:prstGeom>
        </p:spPr>
      </p:pic>
      <p:sp>
        <p:nvSpPr>
          <p:cNvPr id="10" name="Text Box 9"/>
          <p:cNvSpPr txBox="1"/>
          <p:nvPr/>
        </p:nvSpPr>
        <p:spPr>
          <a:xfrm>
            <a:off x="5317490" y="4311650"/>
            <a:ext cx="3294380" cy="1753235"/>
          </a:xfrm>
          <a:prstGeom prst="rect">
            <a:avLst/>
          </a:prstGeom>
          <a:noFill/>
        </p:spPr>
        <p:txBody>
          <a:bodyPr wrap="none" rtlCol="0">
            <a:spAutoFit/>
          </a:bodyPr>
          <a:p>
            <a:r>
              <a:rPr lang="en-US"/>
              <a:t>Artık tablomuzda musteriID’i</a:t>
            </a:r>
            <a:endParaRPr lang="en-US"/>
          </a:p>
          <a:p>
            <a:r>
              <a:rPr lang="en-US"/>
              <a:t>elle giremediğimizi görürüz.</a:t>
            </a:r>
            <a:endParaRPr lang="en-US"/>
          </a:p>
          <a:p>
            <a:r>
              <a:rPr lang="en-US"/>
              <a:t>Yeni kişi girişini yapıp TAB’a </a:t>
            </a:r>
            <a:endParaRPr lang="en-US"/>
          </a:p>
          <a:p>
            <a:r>
              <a:rPr lang="en-US"/>
              <a:t>bastığımızda otomatik olarak 1</a:t>
            </a:r>
            <a:endParaRPr lang="en-US"/>
          </a:p>
          <a:p>
            <a:r>
              <a:rPr lang="en-US"/>
              <a:t>artacaktır.</a:t>
            </a:r>
            <a:endParaRPr lang="en-US"/>
          </a:p>
          <a:p>
            <a:endParaRPr lang="en-US"/>
          </a:p>
        </p:txBody>
      </p:sp>
      <p:pic>
        <p:nvPicPr>
          <p:cNvPr id="11" name="Picture 10"/>
          <p:cNvPicPr>
            <a:picLocks noChangeAspect="1"/>
          </p:cNvPicPr>
          <p:nvPr/>
        </p:nvPicPr>
        <p:blipFill>
          <a:blip r:embed="rId4"/>
          <a:stretch>
            <a:fillRect/>
          </a:stretch>
        </p:blipFill>
        <p:spPr>
          <a:xfrm>
            <a:off x="457200" y="5949315"/>
            <a:ext cx="6696075" cy="6286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foreign key Kullanımı</a:t>
            </a:r>
            <a:endParaRPr lang="en-US"/>
          </a:p>
        </p:txBody>
      </p:sp>
      <p:pic>
        <p:nvPicPr>
          <p:cNvPr id="5" name="Content Placeholder 4"/>
          <p:cNvPicPr>
            <a:picLocks noChangeAspect="1"/>
          </p:cNvPicPr>
          <p:nvPr>
            <p:ph sz="half" idx="1"/>
          </p:nvPr>
        </p:nvPicPr>
        <p:blipFill>
          <a:blip r:embed="rId1"/>
          <a:stretch>
            <a:fillRect/>
          </a:stretch>
        </p:blipFill>
        <p:spPr>
          <a:xfrm>
            <a:off x="395605" y="908685"/>
            <a:ext cx="8224520" cy="1557020"/>
          </a:xfrm>
          <a:prstGeom prst="rect">
            <a:avLst/>
          </a:prstGeom>
        </p:spPr>
      </p:pic>
      <p:pic>
        <p:nvPicPr>
          <p:cNvPr id="6" name="Content Placeholder 5"/>
          <p:cNvPicPr>
            <a:picLocks noChangeAspect="1"/>
          </p:cNvPicPr>
          <p:nvPr>
            <p:ph sz="half" idx="2"/>
          </p:nvPr>
        </p:nvPicPr>
        <p:blipFill>
          <a:blip r:embed="rId2"/>
          <a:stretch>
            <a:fillRect/>
          </a:stretch>
        </p:blipFill>
        <p:spPr>
          <a:xfrm>
            <a:off x="457200" y="2853690"/>
            <a:ext cx="4038600" cy="1127125"/>
          </a:xfrm>
          <a:prstGeom prst="rect">
            <a:avLst/>
          </a:prstGeom>
        </p:spPr>
      </p:pic>
      <p:sp>
        <p:nvSpPr>
          <p:cNvPr id="7" name="Text Box 6"/>
          <p:cNvSpPr txBox="1"/>
          <p:nvPr/>
        </p:nvSpPr>
        <p:spPr>
          <a:xfrm>
            <a:off x="487045" y="2520315"/>
            <a:ext cx="2608580" cy="368300"/>
          </a:xfrm>
          <a:prstGeom prst="rect">
            <a:avLst/>
          </a:prstGeom>
          <a:noFill/>
        </p:spPr>
        <p:txBody>
          <a:bodyPr wrap="none" rtlCol="0">
            <a:spAutoFit/>
          </a:bodyPr>
          <a:p>
            <a:r>
              <a:rPr lang="en-US"/>
              <a:t>Tabloya 2 değer girelim.</a:t>
            </a:r>
            <a:endParaRPr lang="en-US"/>
          </a:p>
        </p:txBody>
      </p:sp>
      <p:pic>
        <p:nvPicPr>
          <p:cNvPr id="8" name="Picture 7"/>
          <p:cNvPicPr>
            <a:picLocks noChangeAspect="1"/>
          </p:cNvPicPr>
          <p:nvPr/>
        </p:nvPicPr>
        <p:blipFill>
          <a:blip r:embed="rId3"/>
          <a:stretch>
            <a:fillRect/>
          </a:stretch>
        </p:blipFill>
        <p:spPr>
          <a:xfrm>
            <a:off x="558800" y="4653280"/>
            <a:ext cx="3952875" cy="1828800"/>
          </a:xfrm>
          <a:prstGeom prst="rect">
            <a:avLst/>
          </a:prstGeom>
        </p:spPr>
      </p:pic>
      <p:sp>
        <p:nvSpPr>
          <p:cNvPr id="9" name="Text Box 8"/>
          <p:cNvSpPr txBox="1"/>
          <p:nvPr/>
        </p:nvSpPr>
        <p:spPr>
          <a:xfrm>
            <a:off x="478155" y="4236720"/>
            <a:ext cx="3319780" cy="368300"/>
          </a:xfrm>
          <a:prstGeom prst="rect">
            <a:avLst/>
          </a:prstGeom>
          <a:noFill/>
        </p:spPr>
        <p:txBody>
          <a:bodyPr wrap="none" rtlCol="0">
            <a:spAutoFit/>
          </a:bodyPr>
          <a:p>
            <a:r>
              <a:rPr lang="en-US"/>
              <a:t>Daha sonra aşağıdaki işlemler;</a:t>
            </a:r>
            <a:endParaRPr lang="en-US"/>
          </a:p>
        </p:txBody>
      </p:sp>
      <p:pic>
        <p:nvPicPr>
          <p:cNvPr id="10" name="Picture 9"/>
          <p:cNvPicPr>
            <a:picLocks noChangeAspect="1"/>
          </p:cNvPicPr>
          <p:nvPr/>
        </p:nvPicPr>
        <p:blipFill>
          <a:blip r:embed="rId4"/>
          <a:stretch>
            <a:fillRect/>
          </a:stretch>
        </p:blipFill>
        <p:spPr>
          <a:xfrm>
            <a:off x="5363845" y="4356735"/>
            <a:ext cx="2752725" cy="2501265"/>
          </a:xfrm>
          <a:prstGeom prst="rect">
            <a:avLst/>
          </a:prstGeom>
        </p:spPr>
      </p:pic>
      <p:sp>
        <p:nvSpPr>
          <p:cNvPr id="11" name="Text Box 10"/>
          <p:cNvSpPr txBox="1"/>
          <p:nvPr/>
        </p:nvSpPr>
        <p:spPr>
          <a:xfrm>
            <a:off x="5324475" y="4003675"/>
            <a:ext cx="2672080" cy="368300"/>
          </a:xfrm>
          <a:prstGeom prst="rect">
            <a:avLst/>
          </a:prstGeom>
          <a:noFill/>
        </p:spPr>
        <p:txBody>
          <a:bodyPr wrap="none" rtlCol="0">
            <a:spAutoFit/>
          </a:bodyPr>
          <a:p>
            <a:r>
              <a:rPr lang="en-US"/>
              <a:t>İkisini de seç Add’e tıkla.</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foreign Key - Devam</a:t>
            </a:r>
            <a:endParaRPr lang="en-US"/>
          </a:p>
        </p:txBody>
      </p:sp>
      <p:pic>
        <p:nvPicPr>
          <p:cNvPr id="5" name="Content Placeholder 4"/>
          <p:cNvPicPr>
            <a:picLocks noChangeAspect="1"/>
          </p:cNvPicPr>
          <p:nvPr>
            <p:ph sz="half" idx="1"/>
          </p:nvPr>
        </p:nvPicPr>
        <p:blipFill>
          <a:blip r:embed="rId1"/>
          <a:stretch>
            <a:fillRect/>
          </a:stretch>
        </p:blipFill>
        <p:spPr>
          <a:xfrm>
            <a:off x="539750" y="1341120"/>
            <a:ext cx="4321810" cy="2206625"/>
          </a:xfrm>
          <a:prstGeom prst="rect">
            <a:avLst/>
          </a:prstGeom>
        </p:spPr>
      </p:pic>
      <p:sp>
        <p:nvSpPr>
          <p:cNvPr id="6" name="Text Box 5"/>
          <p:cNvSpPr txBox="1"/>
          <p:nvPr/>
        </p:nvSpPr>
        <p:spPr>
          <a:xfrm>
            <a:off x="496570" y="966470"/>
            <a:ext cx="5224780" cy="368300"/>
          </a:xfrm>
          <a:prstGeom prst="rect">
            <a:avLst/>
          </a:prstGeom>
          <a:noFill/>
        </p:spPr>
        <p:txBody>
          <a:bodyPr wrap="none" rtlCol="0">
            <a:spAutoFit/>
          </a:bodyPr>
          <a:p>
            <a:r>
              <a:rPr lang="en-US"/>
              <a:t>musteri ve urun tablolarımız Diagram olarak geldi.</a:t>
            </a:r>
            <a:endParaRPr lang="en-US"/>
          </a:p>
        </p:txBody>
      </p:sp>
      <p:sp>
        <p:nvSpPr>
          <p:cNvPr id="7" name="Text Box 6"/>
          <p:cNvSpPr txBox="1"/>
          <p:nvPr/>
        </p:nvSpPr>
        <p:spPr>
          <a:xfrm>
            <a:off x="471805" y="3651885"/>
            <a:ext cx="7967980" cy="922020"/>
          </a:xfrm>
          <a:prstGeom prst="rect">
            <a:avLst/>
          </a:prstGeom>
          <a:noFill/>
        </p:spPr>
        <p:txBody>
          <a:bodyPr wrap="none" rtlCol="0">
            <a:spAutoFit/>
          </a:bodyPr>
          <a:p>
            <a:r>
              <a:rPr lang="en-US"/>
              <a:t>Birbirleriyle ilişkili olan tabloları tek bir tabloda toplamayıp bu tabloları bölerek</a:t>
            </a:r>
            <a:endParaRPr lang="en-US"/>
          </a:p>
          <a:p>
            <a:r>
              <a:rPr lang="en-US"/>
              <a:t>birbirleriyle ilişkilendiriyoruz.</a:t>
            </a:r>
            <a:endParaRPr lang="en-US"/>
          </a:p>
          <a:p>
            <a:r>
              <a:rPr lang="en-US"/>
              <a:t>Bu yaptığımıza da İlişkisel Veri Tabanı denmektedir.</a:t>
            </a:r>
            <a:endParaRPr lang="en-US"/>
          </a:p>
        </p:txBody>
      </p:sp>
      <p:sp>
        <p:nvSpPr>
          <p:cNvPr id="8" name="Text Box 7"/>
          <p:cNvSpPr txBox="1"/>
          <p:nvPr/>
        </p:nvSpPr>
        <p:spPr>
          <a:xfrm>
            <a:off x="528320" y="4796155"/>
            <a:ext cx="7244080" cy="922020"/>
          </a:xfrm>
          <a:prstGeom prst="rect">
            <a:avLst/>
          </a:prstGeom>
          <a:noFill/>
        </p:spPr>
        <p:txBody>
          <a:bodyPr wrap="none" rtlCol="0">
            <a:spAutoFit/>
          </a:bodyPr>
          <a:p>
            <a:r>
              <a:rPr lang="en-US"/>
              <a:t>urun tablosu musteri ile ilişkili bir tablo,misal olarak RAM Bellek alındı.</a:t>
            </a:r>
            <a:endParaRPr lang="en-US"/>
          </a:p>
          <a:p>
            <a:r>
              <a:rPr lang="en-US"/>
              <a:t>Bu alımı kim yaptı? Bu ürünü alanı yani musteriID’leri iki tabloda</a:t>
            </a:r>
            <a:endParaRPr lang="en-US"/>
          </a:p>
          <a:p>
            <a:r>
              <a:rPr lang="en-US"/>
              <a:t>ilişkilendirmek lazım. Artık ürünü kimin aldığını tespit edebiliriz.</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sp>
        <p:nvSpPr>
          <p:cNvPr id="6" name="Text Box 5"/>
          <p:cNvSpPr txBox="1"/>
          <p:nvPr/>
        </p:nvSpPr>
        <p:spPr>
          <a:xfrm>
            <a:off x="553085" y="938530"/>
            <a:ext cx="7760335" cy="1198880"/>
          </a:xfrm>
          <a:prstGeom prst="rect">
            <a:avLst/>
          </a:prstGeom>
          <a:noFill/>
        </p:spPr>
        <p:txBody>
          <a:bodyPr wrap="none" rtlCol="0">
            <a:spAutoFit/>
          </a:bodyPr>
          <a:p>
            <a:r>
              <a:rPr lang="en-US"/>
              <a:t>musteri tablosunda ID’si olmayan bir kişinin urun tablosundaki musteriID’ye</a:t>
            </a:r>
            <a:endParaRPr lang="en-US"/>
          </a:p>
          <a:p>
            <a:r>
              <a:rPr lang="en-US"/>
              <a:t>ekleyememiz lazım. Bunu da foreign key ile yaparız.</a:t>
            </a:r>
            <a:endParaRPr lang="en-US"/>
          </a:p>
          <a:p>
            <a:r>
              <a:rPr lang="en-US"/>
              <a:t>musteri diyagramındaki musteriID’ye basılı tutup urun’deki musteriID’nin</a:t>
            </a:r>
            <a:endParaRPr lang="en-US"/>
          </a:p>
          <a:p>
            <a:r>
              <a:rPr lang="en-US"/>
              <a:t>üstüne bıraktığımızda;</a:t>
            </a:r>
            <a:endParaRPr lang="en-US"/>
          </a:p>
        </p:txBody>
      </p:sp>
      <p:pic>
        <p:nvPicPr>
          <p:cNvPr id="7" name="Content Placeholder 6"/>
          <p:cNvPicPr>
            <a:picLocks noChangeAspect="1"/>
          </p:cNvPicPr>
          <p:nvPr>
            <p:ph idx="1"/>
          </p:nvPr>
        </p:nvPicPr>
        <p:blipFill>
          <a:blip r:embed="rId1"/>
          <a:stretch>
            <a:fillRect/>
          </a:stretch>
        </p:blipFill>
        <p:spPr>
          <a:xfrm>
            <a:off x="539750" y="2132965"/>
            <a:ext cx="3881755" cy="1663065"/>
          </a:xfrm>
          <a:prstGeom prst="rect">
            <a:avLst/>
          </a:prstGeom>
        </p:spPr>
      </p:pic>
      <p:pic>
        <p:nvPicPr>
          <p:cNvPr id="8" name="Picture 7"/>
          <p:cNvPicPr>
            <a:picLocks noChangeAspect="1"/>
          </p:cNvPicPr>
          <p:nvPr/>
        </p:nvPicPr>
        <p:blipFill>
          <a:blip r:embed="rId2"/>
          <a:stretch>
            <a:fillRect/>
          </a:stretch>
        </p:blipFill>
        <p:spPr>
          <a:xfrm>
            <a:off x="539750" y="3861435"/>
            <a:ext cx="3366770" cy="2909570"/>
          </a:xfrm>
          <a:prstGeom prst="rect">
            <a:avLst/>
          </a:prstGeom>
        </p:spPr>
      </p:pic>
      <p:sp>
        <p:nvSpPr>
          <p:cNvPr id="9" name="Text Box 8"/>
          <p:cNvSpPr txBox="1"/>
          <p:nvPr/>
        </p:nvSpPr>
        <p:spPr>
          <a:xfrm>
            <a:off x="4135755" y="4248785"/>
            <a:ext cx="4005580" cy="645160"/>
          </a:xfrm>
          <a:prstGeom prst="rect">
            <a:avLst/>
          </a:prstGeom>
          <a:noFill/>
        </p:spPr>
        <p:txBody>
          <a:bodyPr wrap="none" rtlCol="0">
            <a:spAutoFit/>
          </a:bodyPr>
          <a:p>
            <a:r>
              <a:rPr lang="en-US"/>
              <a:t>Gelen ekranda doğruluğu kontrol edip</a:t>
            </a:r>
            <a:endParaRPr lang="en-US"/>
          </a:p>
          <a:p>
            <a:r>
              <a:rPr lang="en-US"/>
              <a:t>OK diyoruz. İlişkilendirme başarılı.</a:t>
            </a:r>
            <a:endParaRPr lang="en-US"/>
          </a:p>
        </p:txBody>
      </p:sp>
      <p:pic>
        <p:nvPicPr>
          <p:cNvPr id="10" name="Picture 9"/>
          <p:cNvPicPr>
            <a:picLocks noChangeAspect="1"/>
          </p:cNvPicPr>
          <p:nvPr/>
        </p:nvPicPr>
        <p:blipFill>
          <a:blip r:embed="rId3"/>
          <a:stretch>
            <a:fillRect/>
          </a:stretch>
        </p:blipFill>
        <p:spPr>
          <a:xfrm>
            <a:off x="4572000" y="5013325"/>
            <a:ext cx="3339465" cy="15894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pic>
        <p:nvPicPr>
          <p:cNvPr id="4" name="Content Placeholder 3"/>
          <p:cNvPicPr>
            <a:picLocks noChangeAspect="1"/>
          </p:cNvPicPr>
          <p:nvPr>
            <p:ph idx="1"/>
          </p:nvPr>
        </p:nvPicPr>
        <p:blipFill>
          <a:blip r:embed="rId1"/>
          <a:stretch>
            <a:fillRect/>
          </a:stretch>
        </p:blipFill>
        <p:spPr>
          <a:xfrm>
            <a:off x="467360" y="1270000"/>
            <a:ext cx="2743200" cy="1532255"/>
          </a:xfrm>
          <a:prstGeom prst="rect">
            <a:avLst/>
          </a:prstGeom>
        </p:spPr>
      </p:pic>
      <p:sp>
        <p:nvSpPr>
          <p:cNvPr id="5" name="Text Box 4"/>
          <p:cNvSpPr txBox="1"/>
          <p:nvPr/>
        </p:nvSpPr>
        <p:spPr>
          <a:xfrm>
            <a:off x="590550" y="835660"/>
            <a:ext cx="6031230" cy="368300"/>
          </a:xfrm>
          <a:prstGeom prst="rect">
            <a:avLst/>
          </a:prstGeom>
          <a:noFill/>
        </p:spPr>
        <p:txBody>
          <a:bodyPr wrap="none" rtlCol="0">
            <a:spAutoFit/>
          </a:bodyPr>
          <a:p>
            <a:r>
              <a:rPr lang="en-US"/>
              <a:t>ctrl+s ile isim verip kaydedelim. Gelen uyarılara next-next.</a:t>
            </a:r>
            <a:endParaRPr lang="en-US"/>
          </a:p>
        </p:txBody>
      </p:sp>
      <p:pic>
        <p:nvPicPr>
          <p:cNvPr id="6" name="Picture 5"/>
          <p:cNvPicPr>
            <a:picLocks noChangeAspect="1"/>
          </p:cNvPicPr>
          <p:nvPr/>
        </p:nvPicPr>
        <p:blipFill>
          <a:blip r:embed="rId2"/>
          <a:stretch>
            <a:fillRect/>
          </a:stretch>
        </p:blipFill>
        <p:spPr>
          <a:xfrm>
            <a:off x="457200" y="3141980"/>
            <a:ext cx="2619375" cy="809625"/>
          </a:xfrm>
          <a:prstGeom prst="rect">
            <a:avLst/>
          </a:prstGeom>
        </p:spPr>
      </p:pic>
      <p:sp>
        <p:nvSpPr>
          <p:cNvPr id="7" name="Text Box 6"/>
          <p:cNvSpPr txBox="1"/>
          <p:nvPr/>
        </p:nvSpPr>
        <p:spPr>
          <a:xfrm>
            <a:off x="487045" y="2813050"/>
            <a:ext cx="4780280" cy="368300"/>
          </a:xfrm>
          <a:prstGeom prst="rect">
            <a:avLst/>
          </a:prstGeom>
          <a:noFill/>
        </p:spPr>
        <p:txBody>
          <a:bodyPr wrap="none" rtlCol="0">
            <a:spAutoFit/>
          </a:bodyPr>
          <a:p>
            <a:r>
              <a:rPr lang="en-US"/>
              <a:t>Diyagram başarıyla oluşturuldu ve kaydedildi.</a:t>
            </a:r>
            <a:endParaRPr lang="en-US"/>
          </a:p>
        </p:txBody>
      </p:sp>
      <p:sp>
        <p:nvSpPr>
          <p:cNvPr id="8" name="Text Box 7"/>
          <p:cNvSpPr txBox="1"/>
          <p:nvPr/>
        </p:nvSpPr>
        <p:spPr>
          <a:xfrm>
            <a:off x="478155" y="4002405"/>
            <a:ext cx="8442960" cy="368300"/>
          </a:xfrm>
          <a:prstGeom prst="rect">
            <a:avLst/>
          </a:prstGeom>
          <a:noFill/>
        </p:spPr>
        <p:txBody>
          <a:bodyPr wrap="square" rtlCol="0">
            <a:spAutoFit/>
          </a:bodyPr>
          <a:p>
            <a:r>
              <a:rPr lang="en-US"/>
              <a:t>İki tabloda ilgili değerler ilişkilendirildi. Foreign key kullanarak bağlandı.</a:t>
            </a:r>
            <a:endParaRPr lang="en-US"/>
          </a:p>
        </p:txBody>
      </p:sp>
      <p:pic>
        <p:nvPicPr>
          <p:cNvPr id="9" name="Picture 8"/>
          <p:cNvPicPr>
            <a:picLocks noChangeAspect="1"/>
          </p:cNvPicPr>
          <p:nvPr/>
        </p:nvPicPr>
        <p:blipFill>
          <a:blip r:embed="rId3"/>
          <a:stretch>
            <a:fillRect/>
          </a:stretch>
        </p:blipFill>
        <p:spPr>
          <a:xfrm>
            <a:off x="487045" y="4436745"/>
            <a:ext cx="2747010" cy="2299335"/>
          </a:xfrm>
          <a:prstGeom prst="rect">
            <a:avLst/>
          </a:prstGeom>
        </p:spPr>
      </p:pic>
      <p:sp>
        <p:nvSpPr>
          <p:cNvPr id="10" name="Text Box 9"/>
          <p:cNvSpPr txBox="1"/>
          <p:nvPr/>
        </p:nvSpPr>
        <p:spPr>
          <a:xfrm>
            <a:off x="3251200" y="4389755"/>
            <a:ext cx="5834380" cy="2861310"/>
          </a:xfrm>
          <a:prstGeom prst="rect">
            <a:avLst/>
          </a:prstGeom>
          <a:noFill/>
        </p:spPr>
        <p:txBody>
          <a:bodyPr wrap="square" rtlCol="0">
            <a:spAutoFit/>
          </a:bodyPr>
          <a:p>
            <a:r>
              <a:rPr lang="en-US"/>
              <a:t>Bu ilişkilendirme sayesinde urun tablosundaki musteriID</a:t>
            </a:r>
            <a:endParaRPr lang="en-US"/>
          </a:p>
          <a:p>
            <a:r>
              <a:rPr lang="en-US"/>
              <a:t>de kafamıza göre değişiklik yaptığımızda uyarı alırız.</a:t>
            </a:r>
            <a:endParaRPr lang="en-US"/>
          </a:p>
          <a:p>
            <a:endParaRPr lang="en-US"/>
          </a:p>
          <a:p>
            <a:r>
              <a:rPr lang="en-US"/>
              <a:t>musteri tablosunda olmayan bir değeri urun’de </a:t>
            </a:r>
            <a:endParaRPr lang="en-US"/>
          </a:p>
          <a:p>
            <a:r>
              <a:rPr lang="en-US"/>
              <a:t>kullanamayız. Böyle bir müşteri yok.</a:t>
            </a:r>
            <a:endParaRPr lang="en-US"/>
          </a:p>
          <a:p>
            <a:endParaRPr lang="en-US"/>
          </a:p>
          <a:p>
            <a:r>
              <a:rPr lang="en-US"/>
              <a:t>Ayrıca musteri musteriID primary key’di.</a:t>
            </a:r>
            <a:endParaRPr lang="en-US"/>
          </a:p>
          <a:p>
            <a:r>
              <a:rPr lang="en-US"/>
              <a:t>urun urunID’de primary key’di. Unutmayalım.</a:t>
            </a:r>
            <a:endParaRPr lang="en-US"/>
          </a:p>
          <a:p>
            <a:endParaRPr lang="en-US"/>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
            </a:r>
            <a:endParaRPr lang="en-US"/>
          </a:p>
        </p:txBody>
      </p:sp>
      <p:pic>
        <p:nvPicPr>
          <p:cNvPr id="4" name="Content Placeholder 3"/>
          <p:cNvPicPr>
            <a:picLocks noChangeAspect="1"/>
          </p:cNvPicPr>
          <p:nvPr>
            <p:ph idx="1"/>
          </p:nvPr>
        </p:nvPicPr>
        <p:blipFill>
          <a:blip r:embed="rId1"/>
          <a:stretch>
            <a:fillRect/>
          </a:stretch>
        </p:blipFill>
        <p:spPr>
          <a:xfrm>
            <a:off x="457200" y="981075"/>
            <a:ext cx="5143500" cy="1076325"/>
          </a:xfrm>
          <a:prstGeom prst="rect">
            <a:avLst/>
          </a:prstGeom>
        </p:spPr>
      </p:pic>
      <p:sp>
        <p:nvSpPr>
          <p:cNvPr id="5" name="Text Box 4"/>
          <p:cNvSpPr txBox="1"/>
          <p:nvPr/>
        </p:nvSpPr>
        <p:spPr>
          <a:xfrm>
            <a:off x="468630" y="2345055"/>
            <a:ext cx="2007235" cy="368300"/>
          </a:xfrm>
          <a:prstGeom prst="rect">
            <a:avLst/>
          </a:prstGeom>
          <a:noFill/>
        </p:spPr>
        <p:txBody>
          <a:bodyPr wrap="none" rtlCol="0">
            <a:spAutoFit/>
          </a:bodyPr>
          <a:p>
            <a:r>
              <a:rPr lang="en-US"/>
              <a:t>Yapılabilir. Çünkü,</a:t>
            </a:r>
            <a:endParaRPr lang="en-US"/>
          </a:p>
        </p:txBody>
      </p:sp>
      <p:pic>
        <p:nvPicPr>
          <p:cNvPr id="6" name="Picture 5"/>
          <p:cNvPicPr>
            <a:picLocks noChangeAspect="1"/>
          </p:cNvPicPr>
          <p:nvPr/>
        </p:nvPicPr>
        <p:blipFill>
          <a:blip r:embed="rId2"/>
          <a:stretch>
            <a:fillRect/>
          </a:stretch>
        </p:blipFill>
        <p:spPr>
          <a:xfrm>
            <a:off x="468630" y="2925445"/>
            <a:ext cx="7181850" cy="2038350"/>
          </a:xfrm>
          <a:prstGeom prst="rect">
            <a:avLst/>
          </a:prstGeom>
        </p:spPr>
      </p:pic>
      <p:sp>
        <p:nvSpPr>
          <p:cNvPr id="7" name="Text Box 6"/>
          <p:cNvSpPr txBox="1"/>
          <p:nvPr/>
        </p:nvSpPr>
        <p:spPr>
          <a:xfrm>
            <a:off x="468630" y="5184140"/>
            <a:ext cx="2011680" cy="368300"/>
          </a:xfrm>
          <a:prstGeom prst="rect">
            <a:avLst/>
          </a:prstGeom>
          <a:noFill/>
        </p:spPr>
        <p:txBody>
          <a:bodyPr wrap="none" rtlCol="0">
            <a:spAutoFit/>
          </a:bodyPr>
          <a:p>
            <a:r>
              <a:rPr lang="en-US"/>
              <a:t>7 ID’li kişi mevcut.</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Stored Procedures</a:t>
            </a:r>
            <a:endParaRPr lang="en-US"/>
          </a:p>
        </p:txBody>
      </p:sp>
      <p:sp>
        <p:nvSpPr>
          <p:cNvPr id="3" name="Content Placeholder 2"/>
          <p:cNvSpPr>
            <a:spLocks noGrp="1"/>
          </p:cNvSpPr>
          <p:nvPr>
            <p:ph idx="1"/>
          </p:nvPr>
        </p:nvSpPr>
        <p:spPr>
          <a:xfrm>
            <a:off x="457200" y="804545"/>
            <a:ext cx="8229600" cy="5454650"/>
          </a:xfrm>
        </p:spPr>
        <p:txBody>
          <a:bodyPr/>
          <a:p>
            <a:r>
              <a:rPr lang="en-US" sz="2400"/>
              <a:t>Bir işi yapmak için paketlenmiş servis-ler olarak düşünebiliriz. Metotlara benzerler.</a:t>
            </a:r>
            <a:endParaRPr lang="en-US" sz="2400"/>
          </a:p>
          <a:p>
            <a:r>
              <a:rPr lang="en-US"/>
              <a:t>Hız: </a:t>
            </a:r>
            <a:r>
              <a:rPr lang="en-US" sz="2000"/>
              <a:t>Stored procedure oluşturduğumuzda bu sorguyu bir kere çalıştırdığımızda sistem bunu derler ve sonrakilerde tekrar tekrar çalıştırmaz. Daha önce çalıştırıldığında hafızaya alır ve oradan tekrar çalıştırırlır. Normal sorgu çalıştırmak istediğimizde ise bunu her seferinde ilk kez karşılaşmış gibi yeniden çalıştırır. Bu hız açısından pek avantajlı değildir.</a:t>
            </a:r>
            <a:endParaRPr lang="en-US"/>
          </a:p>
          <a:p>
            <a:r>
              <a:rPr lang="en-US"/>
              <a:t>Parametre Kullanımı: </a:t>
            </a:r>
            <a:r>
              <a:rPr lang="en-US" sz="2000"/>
              <a:t>Bir tabloda sürekli değişen parametrelere göre rapor çekmek zorunda ya da birbirlerine joinlenmiş tablolardan veri çekmek zorunda kaldığımızda işe yararlar.</a:t>
            </a:r>
            <a:endParaRPr lang="en-US"/>
          </a:p>
          <a:p>
            <a:r>
              <a:rPr lang="en-US"/>
              <a:t>Esneklik sağlama</a:t>
            </a:r>
            <a:endParaRPr lang="en-US"/>
          </a:p>
          <a:p>
            <a:pPr marL="0" indent="0">
              <a:buNone/>
            </a:pPr>
            <a:r>
              <a:rPr lang="en-US" sz="2400"/>
              <a:t>gibi avantajları vardır.</a:t>
            </a:r>
            <a:endParaRPr lang="en-US"/>
          </a:p>
          <a:p>
            <a:pPr marL="0" indent="0">
              <a:buNone/>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Stored Procedure Oluşturma</a:t>
            </a:r>
            <a:endParaRPr lang="en-US"/>
          </a:p>
        </p:txBody>
      </p:sp>
      <p:pic>
        <p:nvPicPr>
          <p:cNvPr id="4" name="Content Placeholder 3"/>
          <p:cNvPicPr>
            <a:picLocks noChangeAspect="1"/>
          </p:cNvPicPr>
          <p:nvPr>
            <p:ph idx="1"/>
          </p:nvPr>
        </p:nvPicPr>
        <p:blipFill>
          <a:blip r:embed="rId1"/>
          <a:stretch>
            <a:fillRect/>
          </a:stretch>
        </p:blipFill>
        <p:spPr>
          <a:xfrm>
            <a:off x="395605" y="908685"/>
            <a:ext cx="6153785" cy="2546350"/>
          </a:xfrm>
          <a:prstGeom prst="rect">
            <a:avLst/>
          </a:prstGeom>
        </p:spPr>
      </p:pic>
      <p:pic>
        <p:nvPicPr>
          <p:cNvPr id="5" name="Picture 4"/>
          <p:cNvPicPr>
            <a:picLocks noChangeAspect="1"/>
          </p:cNvPicPr>
          <p:nvPr/>
        </p:nvPicPr>
        <p:blipFill>
          <a:blip r:embed="rId2"/>
          <a:stretch>
            <a:fillRect/>
          </a:stretch>
        </p:blipFill>
        <p:spPr>
          <a:xfrm>
            <a:off x="6588125" y="908685"/>
            <a:ext cx="2489200" cy="5024755"/>
          </a:xfrm>
          <a:prstGeom prst="rect">
            <a:avLst/>
          </a:prstGeom>
        </p:spPr>
      </p:pic>
      <p:sp>
        <p:nvSpPr>
          <p:cNvPr id="6" name="Text Box 5"/>
          <p:cNvSpPr txBox="1"/>
          <p:nvPr/>
        </p:nvSpPr>
        <p:spPr>
          <a:xfrm>
            <a:off x="459105" y="3770630"/>
            <a:ext cx="5529580" cy="645160"/>
          </a:xfrm>
          <a:prstGeom prst="rect">
            <a:avLst/>
          </a:prstGeom>
          <a:noFill/>
        </p:spPr>
        <p:txBody>
          <a:bodyPr wrap="none" rtlCol="0">
            <a:spAutoFit/>
          </a:bodyPr>
          <a:p>
            <a:r>
              <a:rPr lang="en-US"/>
              <a:t>Şeklinde oluşturabilir ve yandaki Programmability’de </a:t>
            </a:r>
            <a:endParaRPr lang="en-US"/>
          </a:p>
          <a:p>
            <a:r>
              <a:rPr lang="en-US"/>
              <a:t>oluştutuğunu görebiliriz.</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pic>
        <p:nvPicPr>
          <p:cNvPr id="4" name="Content Placeholder 3"/>
          <p:cNvPicPr>
            <a:picLocks noChangeAspect="1"/>
          </p:cNvPicPr>
          <p:nvPr>
            <p:ph idx="1"/>
          </p:nvPr>
        </p:nvPicPr>
        <p:blipFill>
          <a:blip r:embed="rId1"/>
          <a:stretch>
            <a:fillRect/>
          </a:stretch>
        </p:blipFill>
        <p:spPr>
          <a:xfrm>
            <a:off x="457200" y="908685"/>
            <a:ext cx="6541135" cy="2512695"/>
          </a:xfrm>
          <a:prstGeom prst="rect">
            <a:avLst/>
          </a:prstGeom>
        </p:spPr>
      </p:pic>
      <p:sp>
        <p:nvSpPr>
          <p:cNvPr id="5" name="Text Box 4"/>
          <p:cNvSpPr txBox="1"/>
          <p:nvPr/>
        </p:nvSpPr>
        <p:spPr>
          <a:xfrm>
            <a:off x="543560" y="3592195"/>
            <a:ext cx="741680" cy="368300"/>
          </a:xfrm>
          <a:prstGeom prst="rect">
            <a:avLst/>
          </a:prstGeom>
          <a:noFill/>
        </p:spPr>
        <p:txBody>
          <a:bodyPr wrap="none" rtlCol="0">
            <a:spAutoFit/>
          </a:bodyPr>
          <a:p>
            <a:r>
              <a:rPr lang="en-US"/>
              <a:t>ya da</a:t>
            </a:r>
            <a:endParaRPr lang="en-US"/>
          </a:p>
        </p:txBody>
      </p:sp>
      <p:pic>
        <p:nvPicPr>
          <p:cNvPr id="6" name="Picture 5"/>
          <p:cNvPicPr>
            <a:picLocks noChangeAspect="1"/>
          </p:cNvPicPr>
          <p:nvPr/>
        </p:nvPicPr>
        <p:blipFill>
          <a:blip r:embed="rId2"/>
          <a:stretch>
            <a:fillRect/>
          </a:stretch>
        </p:blipFill>
        <p:spPr>
          <a:xfrm>
            <a:off x="543560" y="4293235"/>
            <a:ext cx="4124325" cy="1247775"/>
          </a:xfrm>
          <a:prstGeom prst="rect">
            <a:avLst/>
          </a:prstGeom>
        </p:spPr>
      </p:pic>
      <p:sp>
        <p:nvSpPr>
          <p:cNvPr id="7" name="Text Box 6"/>
          <p:cNvSpPr txBox="1"/>
          <p:nvPr/>
        </p:nvSpPr>
        <p:spPr>
          <a:xfrm>
            <a:off x="4970145" y="4511675"/>
            <a:ext cx="3129280" cy="368300"/>
          </a:xfrm>
          <a:prstGeom prst="rect">
            <a:avLst/>
          </a:prstGeom>
          <a:noFill/>
        </p:spPr>
        <p:txBody>
          <a:bodyPr wrap="none" rtlCol="0">
            <a:spAutoFit/>
          </a:bodyPr>
          <a:p>
            <a:r>
              <a:rPr lang="en-US"/>
              <a:t>yoluyla da Execute edebiliriz.</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90500"/>
            <a:ext cx="8302625" cy="582930"/>
          </a:xfrm>
        </p:spPr>
        <p:txBody>
          <a:bodyPr/>
          <a:p>
            <a:r>
              <a:rPr lang="en-US">
                <a:sym typeface="+mn-ea"/>
              </a:rPr>
              <a:t>Tablo Oluşturma ve Veri Tipleri - Devam</a:t>
            </a:r>
            <a:endParaRPr lang="en-US"/>
          </a:p>
        </p:txBody>
      </p:sp>
      <p:sp>
        <p:nvSpPr>
          <p:cNvPr id="3" name="Content Placeholder 2"/>
          <p:cNvSpPr>
            <a:spLocks noGrp="1"/>
          </p:cNvSpPr>
          <p:nvPr>
            <p:ph sz="half" idx="1"/>
          </p:nvPr>
        </p:nvSpPr>
        <p:spPr/>
        <p:txBody>
          <a:bodyPr/>
          <a:p>
            <a:r>
              <a:rPr lang="en-US" sz="1800">
                <a:sym typeface="+mn-ea"/>
              </a:rPr>
              <a:t>Değerleri girdikten sonra sağ tıkla Execute SQL dediğimizde de tablomuzu güncellemiş oluruz.</a:t>
            </a:r>
            <a:endParaRPr lang="en-US" sz="1800">
              <a:sym typeface="+mn-ea"/>
            </a:endParaRPr>
          </a:p>
          <a:p>
            <a:r>
              <a:rPr lang="en-US" sz="1800">
                <a:sym typeface="+mn-ea"/>
              </a:rPr>
              <a:t>ya da Delete ile silme işlemi yapabiliriz.</a:t>
            </a:r>
            <a:endParaRPr lang="en-US" sz="1800"/>
          </a:p>
          <a:p>
            <a:endParaRPr lang="en-US" sz="1800"/>
          </a:p>
        </p:txBody>
      </p:sp>
      <p:pic>
        <p:nvPicPr>
          <p:cNvPr id="9" name="Content Placeholder 8"/>
          <p:cNvPicPr>
            <a:picLocks noChangeAspect="1"/>
          </p:cNvPicPr>
          <p:nvPr>
            <p:ph sz="half" idx="2"/>
          </p:nvPr>
        </p:nvPicPr>
        <p:blipFill>
          <a:blip r:embed="rId1"/>
          <a:stretch>
            <a:fillRect/>
          </a:stretch>
        </p:blipFill>
        <p:spPr>
          <a:xfrm>
            <a:off x="4500245" y="1196975"/>
            <a:ext cx="4038600" cy="841375"/>
          </a:xfrm>
          <a:prstGeom prst="rect">
            <a:avLst/>
          </a:prstGeom>
        </p:spPr>
      </p:pic>
      <p:pic>
        <p:nvPicPr>
          <p:cNvPr id="6" name="Picture 5"/>
          <p:cNvPicPr>
            <a:picLocks noChangeAspect="1"/>
          </p:cNvPicPr>
          <p:nvPr/>
        </p:nvPicPr>
        <p:blipFill>
          <a:blip r:embed="rId2"/>
          <a:stretch>
            <a:fillRect/>
          </a:stretch>
        </p:blipFill>
        <p:spPr>
          <a:xfrm>
            <a:off x="4500245" y="2276475"/>
            <a:ext cx="4030980" cy="1600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 Insert ile Kayıt Ekleme</a:t>
            </a:r>
            <a:endParaRPr lang="en-US"/>
          </a:p>
        </p:txBody>
      </p:sp>
      <p:sp>
        <p:nvSpPr>
          <p:cNvPr id="5" name="Text Box 4"/>
          <p:cNvSpPr txBox="1"/>
          <p:nvPr/>
        </p:nvSpPr>
        <p:spPr>
          <a:xfrm>
            <a:off x="334645" y="1842770"/>
            <a:ext cx="1846580" cy="368300"/>
          </a:xfrm>
          <a:prstGeom prst="rect">
            <a:avLst/>
          </a:prstGeom>
          <a:noFill/>
        </p:spPr>
        <p:txBody>
          <a:bodyPr wrap="none" rtlCol="0">
            <a:spAutoFit/>
          </a:bodyPr>
          <a:p>
            <a:r>
              <a:rPr lang="en-US"/>
              <a:t>Prosedür oluştu.</a:t>
            </a:r>
            <a:endParaRPr lang="en-US"/>
          </a:p>
        </p:txBody>
      </p:sp>
      <p:pic>
        <p:nvPicPr>
          <p:cNvPr id="6" name="Picture 5"/>
          <p:cNvPicPr>
            <a:picLocks noChangeAspect="1"/>
          </p:cNvPicPr>
          <p:nvPr/>
        </p:nvPicPr>
        <p:blipFill>
          <a:blip r:embed="rId1"/>
          <a:stretch>
            <a:fillRect/>
          </a:stretch>
        </p:blipFill>
        <p:spPr>
          <a:xfrm>
            <a:off x="395605" y="2205355"/>
            <a:ext cx="2324100" cy="990600"/>
          </a:xfrm>
          <a:prstGeom prst="rect">
            <a:avLst/>
          </a:prstGeom>
        </p:spPr>
      </p:pic>
      <p:pic>
        <p:nvPicPr>
          <p:cNvPr id="7" name="Picture 6"/>
          <p:cNvPicPr>
            <a:picLocks noChangeAspect="1"/>
          </p:cNvPicPr>
          <p:nvPr/>
        </p:nvPicPr>
        <p:blipFill>
          <a:blip r:embed="rId2"/>
          <a:stretch>
            <a:fillRect/>
          </a:stretch>
        </p:blipFill>
        <p:spPr>
          <a:xfrm>
            <a:off x="395605" y="764540"/>
            <a:ext cx="7247890" cy="1111250"/>
          </a:xfrm>
          <a:prstGeom prst="rect">
            <a:avLst/>
          </a:prstGeom>
        </p:spPr>
      </p:pic>
      <p:pic>
        <p:nvPicPr>
          <p:cNvPr id="14" name="Content Placeholder 13"/>
          <p:cNvPicPr>
            <a:picLocks noChangeAspect="1"/>
          </p:cNvPicPr>
          <p:nvPr>
            <p:ph idx="1"/>
          </p:nvPr>
        </p:nvPicPr>
        <p:blipFill>
          <a:blip r:embed="rId3"/>
          <a:stretch>
            <a:fillRect/>
          </a:stretch>
        </p:blipFill>
        <p:spPr>
          <a:xfrm>
            <a:off x="457200" y="3341370"/>
            <a:ext cx="8229600" cy="619125"/>
          </a:xfrm>
          <a:prstGeom prst="rect">
            <a:avLst/>
          </a:prstGeom>
        </p:spPr>
      </p:pic>
      <p:sp>
        <p:nvSpPr>
          <p:cNvPr id="15" name="Text Box 14"/>
          <p:cNvSpPr txBox="1"/>
          <p:nvPr/>
        </p:nvSpPr>
        <p:spPr>
          <a:xfrm>
            <a:off x="480060" y="4126865"/>
            <a:ext cx="3484880" cy="368300"/>
          </a:xfrm>
          <a:prstGeom prst="rect">
            <a:avLst/>
          </a:prstGeom>
          <a:noFill/>
        </p:spPr>
        <p:txBody>
          <a:bodyPr wrap="none" rtlCol="0">
            <a:spAutoFit/>
          </a:bodyPr>
          <a:p>
            <a:r>
              <a:rPr lang="en-US"/>
              <a:t>Sırayla exec’leri Execute edelim.</a:t>
            </a:r>
            <a:endParaRPr lang="en-US"/>
          </a:p>
        </p:txBody>
      </p:sp>
      <p:pic>
        <p:nvPicPr>
          <p:cNvPr id="16" name="Picture 15"/>
          <p:cNvPicPr>
            <a:picLocks noChangeAspect="1"/>
          </p:cNvPicPr>
          <p:nvPr/>
        </p:nvPicPr>
        <p:blipFill>
          <a:blip r:embed="rId4"/>
          <a:stretch>
            <a:fillRect/>
          </a:stretch>
        </p:blipFill>
        <p:spPr>
          <a:xfrm>
            <a:off x="457200" y="4495165"/>
            <a:ext cx="5257800" cy="2152650"/>
          </a:xfrm>
          <a:prstGeom prst="rect">
            <a:avLst/>
          </a:prstGeom>
        </p:spPr>
      </p:pic>
      <p:sp>
        <p:nvSpPr>
          <p:cNvPr id="17" name="Text Box 16"/>
          <p:cNvSpPr txBox="1"/>
          <p:nvPr/>
        </p:nvSpPr>
        <p:spPr>
          <a:xfrm>
            <a:off x="5975985" y="4661535"/>
            <a:ext cx="2519680" cy="368300"/>
          </a:xfrm>
          <a:prstGeom prst="rect">
            <a:avLst/>
          </a:prstGeom>
          <a:noFill/>
        </p:spPr>
        <p:txBody>
          <a:bodyPr wrap="none" rtlCol="0">
            <a:spAutoFit/>
          </a:bodyPr>
          <a:p>
            <a:r>
              <a:rPr lang="en-US"/>
              <a:t>ID otomatik arttı dikkat.</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Stored Procedure Hata Durumu</a:t>
            </a:r>
            <a:endParaRPr lang="en-US"/>
          </a:p>
        </p:txBody>
      </p:sp>
      <p:sp>
        <p:nvSpPr>
          <p:cNvPr id="9" name="Text Box 8"/>
          <p:cNvSpPr txBox="1"/>
          <p:nvPr/>
        </p:nvSpPr>
        <p:spPr>
          <a:xfrm>
            <a:off x="412115" y="821690"/>
            <a:ext cx="5245735" cy="368300"/>
          </a:xfrm>
          <a:prstGeom prst="rect">
            <a:avLst/>
          </a:prstGeom>
          <a:noFill/>
        </p:spPr>
        <p:txBody>
          <a:bodyPr wrap="none" rtlCol="0">
            <a:spAutoFit/>
          </a:bodyPr>
          <a:p>
            <a:r>
              <a:rPr lang="en-US"/>
              <a:t>Eğer ki hatalı bir SP oluşturduysak düzeltmek için;</a:t>
            </a:r>
            <a:endParaRPr lang="en-US"/>
          </a:p>
        </p:txBody>
      </p:sp>
      <p:pic>
        <p:nvPicPr>
          <p:cNvPr id="10" name="Content Placeholder 9"/>
          <p:cNvPicPr>
            <a:picLocks noChangeAspect="1"/>
          </p:cNvPicPr>
          <p:nvPr/>
        </p:nvPicPr>
        <p:blipFill>
          <a:blip r:embed="rId1"/>
          <a:stretch>
            <a:fillRect/>
          </a:stretch>
        </p:blipFill>
        <p:spPr>
          <a:xfrm>
            <a:off x="395605" y="1205865"/>
            <a:ext cx="4019550" cy="1675765"/>
          </a:xfrm>
          <a:prstGeom prst="rect">
            <a:avLst/>
          </a:prstGeom>
          <a:noFill/>
          <a:ln w="9525">
            <a:noFill/>
          </a:ln>
        </p:spPr>
      </p:pic>
      <p:pic>
        <p:nvPicPr>
          <p:cNvPr id="11" name="Picture 10"/>
          <p:cNvPicPr>
            <a:picLocks noChangeAspect="1"/>
          </p:cNvPicPr>
          <p:nvPr/>
        </p:nvPicPr>
        <p:blipFill>
          <a:blip r:embed="rId2"/>
          <a:stretch>
            <a:fillRect/>
          </a:stretch>
        </p:blipFill>
        <p:spPr>
          <a:xfrm>
            <a:off x="4500245" y="1205865"/>
            <a:ext cx="4445635" cy="2252345"/>
          </a:xfrm>
          <a:prstGeom prst="rect">
            <a:avLst/>
          </a:prstGeom>
        </p:spPr>
      </p:pic>
      <p:sp>
        <p:nvSpPr>
          <p:cNvPr id="12" name="Text Box 11"/>
          <p:cNvSpPr txBox="1"/>
          <p:nvPr/>
        </p:nvSpPr>
        <p:spPr>
          <a:xfrm>
            <a:off x="375920" y="3554095"/>
            <a:ext cx="7764780" cy="645160"/>
          </a:xfrm>
          <a:prstGeom prst="rect">
            <a:avLst/>
          </a:prstGeom>
          <a:noFill/>
        </p:spPr>
        <p:txBody>
          <a:bodyPr wrap="none" rtlCol="0">
            <a:spAutoFit/>
          </a:bodyPr>
          <a:p>
            <a:r>
              <a:rPr lang="en-US"/>
              <a:t>Burada hatalı kısmı düzeltip Execute’a tıklarsak düzeltilmiş olarak SP’mize </a:t>
            </a:r>
            <a:endParaRPr lang="en-US"/>
          </a:p>
          <a:p>
            <a:r>
              <a:rPr lang="en-US"/>
              <a:t>yansıyacaktır.</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ile Update Kullanımı</a:t>
            </a:r>
            <a:endParaRPr lang="en-US"/>
          </a:p>
        </p:txBody>
      </p:sp>
      <p:pic>
        <p:nvPicPr>
          <p:cNvPr id="4" name="Content Placeholder 3"/>
          <p:cNvPicPr>
            <a:picLocks noChangeAspect="1"/>
          </p:cNvPicPr>
          <p:nvPr>
            <p:ph idx="1"/>
          </p:nvPr>
        </p:nvPicPr>
        <p:blipFill>
          <a:blip r:embed="rId1"/>
          <a:stretch>
            <a:fillRect/>
          </a:stretch>
        </p:blipFill>
        <p:spPr>
          <a:xfrm>
            <a:off x="467360" y="981075"/>
            <a:ext cx="6496050" cy="1619250"/>
          </a:xfrm>
          <a:prstGeom prst="rect">
            <a:avLst/>
          </a:prstGeom>
        </p:spPr>
      </p:pic>
      <p:pic>
        <p:nvPicPr>
          <p:cNvPr id="5" name="Picture 4"/>
          <p:cNvPicPr>
            <a:picLocks noChangeAspect="1"/>
          </p:cNvPicPr>
          <p:nvPr/>
        </p:nvPicPr>
        <p:blipFill>
          <a:blip r:embed="rId2"/>
          <a:stretch>
            <a:fillRect/>
          </a:stretch>
        </p:blipFill>
        <p:spPr>
          <a:xfrm>
            <a:off x="467360" y="2628265"/>
            <a:ext cx="2486025" cy="1276350"/>
          </a:xfrm>
          <a:prstGeom prst="rect">
            <a:avLst/>
          </a:prstGeom>
        </p:spPr>
      </p:pic>
      <p:pic>
        <p:nvPicPr>
          <p:cNvPr id="6" name="Picture 5"/>
          <p:cNvPicPr>
            <a:picLocks noChangeAspect="1"/>
          </p:cNvPicPr>
          <p:nvPr/>
        </p:nvPicPr>
        <p:blipFill>
          <a:blip r:embed="rId3"/>
          <a:stretch>
            <a:fillRect/>
          </a:stretch>
        </p:blipFill>
        <p:spPr>
          <a:xfrm>
            <a:off x="457200" y="4149725"/>
            <a:ext cx="3067050" cy="1152525"/>
          </a:xfrm>
          <a:prstGeom prst="rect">
            <a:avLst/>
          </a:prstGeom>
        </p:spPr>
      </p:pic>
      <p:pic>
        <p:nvPicPr>
          <p:cNvPr id="7" name="Picture 6"/>
          <p:cNvPicPr>
            <a:picLocks noChangeAspect="1"/>
          </p:cNvPicPr>
          <p:nvPr/>
        </p:nvPicPr>
        <p:blipFill>
          <a:blip r:embed="rId4"/>
          <a:stretch>
            <a:fillRect/>
          </a:stretch>
        </p:blipFill>
        <p:spPr>
          <a:xfrm>
            <a:off x="3996055" y="4364990"/>
            <a:ext cx="5276850" cy="2257425"/>
          </a:xfrm>
          <a:prstGeom prst="rect">
            <a:avLst/>
          </a:prstGeom>
        </p:spPr>
      </p:pic>
      <p:sp>
        <p:nvSpPr>
          <p:cNvPr id="8" name="Text Box 7"/>
          <p:cNvSpPr txBox="1"/>
          <p:nvPr/>
        </p:nvSpPr>
        <p:spPr>
          <a:xfrm>
            <a:off x="408305" y="5284470"/>
            <a:ext cx="3084830" cy="368300"/>
          </a:xfrm>
          <a:prstGeom prst="rect">
            <a:avLst/>
          </a:prstGeom>
          <a:noFill/>
        </p:spPr>
        <p:txBody>
          <a:bodyPr wrap="none" rtlCol="0">
            <a:spAutoFit/>
          </a:bodyPr>
          <a:p>
            <a:r>
              <a:rPr lang="en-US"/>
              <a:t>Sırasıyla execute edelim. --&gt;</a:t>
            </a:r>
            <a:endParaRPr lang="en-US"/>
          </a:p>
        </p:txBody>
      </p:sp>
      <p:sp>
        <p:nvSpPr>
          <p:cNvPr id="10" name="Text Box 9"/>
          <p:cNvSpPr txBox="1"/>
          <p:nvPr/>
        </p:nvSpPr>
        <p:spPr>
          <a:xfrm>
            <a:off x="3990975" y="4036695"/>
            <a:ext cx="3624580" cy="368300"/>
          </a:xfrm>
          <a:prstGeom prst="rect">
            <a:avLst/>
          </a:prstGeom>
          <a:noFill/>
        </p:spPr>
        <p:txBody>
          <a:bodyPr wrap="none" rtlCol="0">
            <a:spAutoFit/>
          </a:bodyPr>
          <a:p>
            <a:r>
              <a:rPr lang="en-US"/>
              <a:t>9. ID’deki musterinin yaşı artık 50.</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ile delete Kullanımı</a:t>
            </a:r>
            <a:endParaRPr lang="en-US"/>
          </a:p>
        </p:txBody>
      </p:sp>
      <p:pic>
        <p:nvPicPr>
          <p:cNvPr id="4" name="Content Placeholder 3"/>
          <p:cNvPicPr>
            <a:picLocks noChangeAspect="1"/>
          </p:cNvPicPr>
          <p:nvPr>
            <p:ph idx="1"/>
          </p:nvPr>
        </p:nvPicPr>
        <p:blipFill>
          <a:blip r:embed="rId1"/>
          <a:stretch>
            <a:fillRect/>
          </a:stretch>
        </p:blipFill>
        <p:spPr>
          <a:xfrm>
            <a:off x="539750" y="1052195"/>
            <a:ext cx="5229225" cy="1533525"/>
          </a:xfrm>
          <a:prstGeom prst="rect">
            <a:avLst/>
          </a:prstGeom>
        </p:spPr>
      </p:pic>
      <p:pic>
        <p:nvPicPr>
          <p:cNvPr id="5" name="Picture 4"/>
          <p:cNvPicPr>
            <a:picLocks noChangeAspect="1"/>
          </p:cNvPicPr>
          <p:nvPr/>
        </p:nvPicPr>
        <p:blipFill>
          <a:blip r:embed="rId2"/>
          <a:stretch>
            <a:fillRect/>
          </a:stretch>
        </p:blipFill>
        <p:spPr>
          <a:xfrm>
            <a:off x="6200775" y="1104265"/>
            <a:ext cx="2486025" cy="1428750"/>
          </a:xfrm>
          <a:prstGeom prst="rect">
            <a:avLst/>
          </a:prstGeom>
        </p:spPr>
      </p:pic>
      <p:pic>
        <p:nvPicPr>
          <p:cNvPr id="6" name="Picture 5"/>
          <p:cNvPicPr>
            <a:picLocks noChangeAspect="1"/>
          </p:cNvPicPr>
          <p:nvPr/>
        </p:nvPicPr>
        <p:blipFill>
          <a:blip r:embed="rId3"/>
          <a:stretch>
            <a:fillRect/>
          </a:stretch>
        </p:blipFill>
        <p:spPr>
          <a:xfrm>
            <a:off x="467360" y="2997200"/>
            <a:ext cx="2607310" cy="1396365"/>
          </a:xfrm>
          <a:prstGeom prst="rect">
            <a:avLst/>
          </a:prstGeom>
        </p:spPr>
      </p:pic>
      <p:sp>
        <p:nvSpPr>
          <p:cNvPr id="7" name="Text Box 6"/>
          <p:cNvSpPr txBox="1"/>
          <p:nvPr/>
        </p:nvSpPr>
        <p:spPr>
          <a:xfrm>
            <a:off x="554990" y="2598420"/>
            <a:ext cx="1922780" cy="368300"/>
          </a:xfrm>
          <a:prstGeom prst="rect">
            <a:avLst/>
          </a:prstGeom>
          <a:noFill/>
        </p:spPr>
        <p:txBody>
          <a:bodyPr wrap="none" rtlCol="0">
            <a:spAutoFit/>
          </a:bodyPr>
          <a:p>
            <a:r>
              <a:rPr lang="en-US"/>
              <a:t>Unutma refresh’i!</a:t>
            </a:r>
            <a:endParaRPr lang="en-US"/>
          </a:p>
        </p:txBody>
      </p:sp>
      <p:pic>
        <p:nvPicPr>
          <p:cNvPr id="8" name="Picture 7"/>
          <p:cNvPicPr>
            <a:picLocks noChangeAspect="1"/>
          </p:cNvPicPr>
          <p:nvPr/>
        </p:nvPicPr>
        <p:blipFill>
          <a:blip r:embed="rId4"/>
          <a:stretch>
            <a:fillRect/>
          </a:stretch>
        </p:blipFill>
        <p:spPr>
          <a:xfrm>
            <a:off x="467360" y="5013325"/>
            <a:ext cx="2686050" cy="1076325"/>
          </a:xfrm>
          <a:prstGeom prst="rect">
            <a:avLst/>
          </a:prstGeom>
        </p:spPr>
      </p:pic>
      <p:sp>
        <p:nvSpPr>
          <p:cNvPr id="9" name="Text Box 8"/>
          <p:cNvSpPr txBox="1"/>
          <p:nvPr/>
        </p:nvSpPr>
        <p:spPr>
          <a:xfrm>
            <a:off x="470535" y="4689475"/>
            <a:ext cx="1998980" cy="368300"/>
          </a:xfrm>
          <a:prstGeom prst="rect">
            <a:avLst/>
          </a:prstGeom>
          <a:noFill/>
        </p:spPr>
        <p:txBody>
          <a:bodyPr wrap="none" rtlCol="0">
            <a:spAutoFit/>
          </a:bodyPr>
          <a:p>
            <a:r>
              <a:rPr lang="en-US"/>
              <a:t>Sırasıyla execute.</a:t>
            </a:r>
            <a:endParaRPr lang="en-US"/>
          </a:p>
        </p:txBody>
      </p:sp>
      <p:pic>
        <p:nvPicPr>
          <p:cNvPr id="10" name="Picture 9"/>
          <p:cNvPicPr>
            <a:picLocks noChangeAspect="1"/>
          </p:cNvPicPr>
          <p:nvPr/>
        </p:nvPicPr>
        <p:blipFill>
          <a:blip r:embed="rId5"/>
          <a:stretch>
            <a:fillRect/>
          </a:stretch>
        </p:blipFill>
        <p:spPr>
          <a:xfrm>
            <a:off x="3347720" y="5013325"/>
            <a:ext cx="4261485" cy="1645920"/>
          </a:xfrm>
          <a:prstGeom prst="rect">
            <a:avLst/>
          </a:prstGeom>
        </p:spPr>
      </p:pic>
      <p:sp>
        <p:nvSpPr>
          <p:cNvPr id="11" name="Text Box 10"/>
          <p:cNvSpPr txBox="1"/>
          <p:nvPr/>
        </p:nvSpPr>
        <p:spPr>
          <a:xfrm>
            <a:off x="3334385" y="4658995"/>
            <a:ext cx="2430780" cy="368300"/>
          </a:xfrm>
          <a:prstGeom prst="rect">
            <a:avLst/>
          </a:prstGeom>
          <a:noFill/>
        </p:spPr>
        <p:txBody>
          <a:bodyPr wrap="none" rtlCol="0">
            <a:spAutoFit/>
          </a:bodyPr>
          <a:p>
            <a:r>
              <a:rPr lang="en-US"/>
              <a:t>9. ID’li musteriyi sildik.</a:t>
            </a:r>
            <a:endParaRPr lang="en-US"/>
          </a:p>
        </p:txBody>
      </p:sp>
      <p:sp>
        <p:nvSpPr>
          <p:cNvPr id="12" name="Text Box 11"/>
          <p:cNvSpPr txBox="1"/>
          <p:nvPr/>
        </p:nvSpPr>
        <p:spPr>
          <a:xfrm>
            <a:off x="539750" y="748030"/>
            <a:ext cx="1008380" cy="368300"/>
          </a:xfrm>
          <a:prstGeom prst="rect">
            <a:avLst/>
          </a:prstGeom>
          <a:noFill/>
        </p:spPr>
        <p:txBody>
          <a:bodyPr wrap="none" rtlCol="0">
            <a:spAutoFit/>
          </a:bodyPr>
          <a:p>
            <a:r>
              <a:rPr lang="en-US"/>
              <a:t>Execute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ile Parametre Kullanmak</a:t>
            </a:r>
            <a:endParaRPr lang="en-US"/>
          </a:p>
        </p:txBody>
      </p:sp>
      <p:sp>
        <p:nvSpPr>
          <p:cNvPr id="4" name="Text Box 3"/>
          <p:cNvSpPr txBox="1"/>
          <p:nvPr/>
        </p:nvSpPr>
        <p:spPr>
          <a:xfrm>
            <a:off x="545465" y="757555"/>
            <a:ext cx="7904480" cy="645160"/>
          </a:xfrm>
          <a:prstGeom prst="rect">
            <a:avLst/>
          </a:prstGeom>
          <a:noFill/>
        </p:spPr>
        <p:txBody>
          <a:bodyPr wrap="none" rtlCol="0">
            <a:spAutoFit/>
          </a:bodyPr>
          <a:p>
            <a:r>
              <a:rPr lang="en-US"/>
              <a:t>Parametresiz yazdığımız sorgular statik sorgulardı. Dinamik bir sorgu haline </a:t>
            </a:r>
            <a:endParaRPr lang="en-US"/>
          </a:p>
          <a:p>
            <a:r>
              <a:rPr lang="en-US"/>
              <a:t>getirebilmek için parametreleri kullanacağız.</a:t>
            </a:r>
            <a:endParaRPr lang="en-US"/>
          </a:p>
        </p:txBody>
      </p:sp>
      <p:pic>
        <p:nvPicPr>
          <p:cNvPr id="5" name="Content Placeholder 4"/>
          <p:cNvPicPr>
            <a:picLocks noChangeAspect="1"/>
          </p:cNvPicPr>
          <p:nvPr>
            <p:ph idx="1"/>
          </p:nvPr>
        </p:nvPicPr>
        <p:blipFill>
          <a:blip r:embed="rId1"/>
          <a:stretch>
            <a:fillRect/>
          </a:stretch>
        </p:blipFill>
        <p:spPr>
          <a:xfrm>
            <a:off x="467360" y="1557020"/>
            <a:ext cx="8229600" cy="1579880"/>
          </a:xfrm>
          <a:prstGeom prst="rect">
            <a:avLst/>
          </a:prstGeom>
        </p:spPr>
      </p:pic>
      <p:pic>
        <p:nvPicPr>
          <p:cNvPr id="6" name="Picture 5"/>
          <p:cNvPicPr>
            <a:picLocks noChangeAspect="1"/>
          </p:cNvPicPr>
          <p:nvPr/>
        </p:nvPicPr>
        <p:blipFill>
          <a:blip r:embed="rId2"/>
          <a:stretch>
            <a:fillRect/>
          </a:stretch>
        </p:blipFill>
        <p:spPr>
          <a:xfrm>
            <a:off x="457200" y="3141345"/>
            <a:ext cx="1653540" cy="1123950"/>
          </a:xfrm>
          <a:prstGeom prst="rect">
            <a:avLst/>
          </a:prstGeom>
        </p:spPr>
      </p:pic>
      <p:pic>
        <p:nvPicPr>
          <p:cNvPr id="7" name="Picture 6"/>
          <p:cNvPicPr>
            <a:picLocks noChangeAspect="1"/>
          </p:cNvPicPr>
          <p:nvPr/>
        </p:nvPicPr>
        <p:blipFill>
          <a:blip r:embed="rId3"/>
          <a:stretch>
            <a:fillRect/>
          </a:stretch>
        </p:blipFill>
        <p:spPr>
          <a:xfrm>
            <a:off x="457200" y="4365625"/>
            <a:ext cx="8595995" cy="452755"/>
          </a:xfrm>
          <a:prstGeom prst="rect">
            <a:avLst/>
          </a:prstGeom>
        </p:spPr>
      </p:pic>
      <p:pic>
        <p:nvPicPr>
          <p:cNvPr id="8" name="Picture 7"/>
          <p:cNvPicPr>
            <a:picLocks noChangeAspect="1"/>
          </p:cNvPicPr>
          <p:nvPr/>
        </p:nvPicPr>
        <p:blipFill>
          <a:blip r:embed="rId4"/>
          <a:stretch>
            <a:fillRect/>
          </a:stretch>
        </p:blipFill>
        <p:spPr>
          <a:xfrm>
            <a:off x="457200" y="4726940"/>
            <a:ext cx="4848225" cy="962025"/>
          </a:xfrm>
          <a:prstGeom prst="rect">
            <a:avLst/>
          </a:prstGeom>
        </p:spPr>
      </p:pic>
      <p:sp>
        <p:nvSpPr>
          <p:cNvPr id="9" name="Text Box 8"/>
          <p:cNvSpPr txBox="1"/>
          <p:nvPr/>
        </p:nvSpPr>
        <p:spPr>
          <a:xfrm>
            <a:off x="5431790" y="4709795"/>
            <a:ext cx="3378835" cy="645160"/>
          </a:xfrm>
          <a:prstGeom prst="rect">
            <a:avLst/>
          </a:prstGeom>
          <a:noFill/>
        </p:spPr>
        <p:txBody>
          <a:bodyPr wrap="none" rtlCol="0">
            <a:spAutoFit/>
          </a:bodyPr>
          <a:p>
            <a:r>
              <a:rPr lang="en-US"/>
              <a:t>musteriID’si 5 olan kişiyi ekrana</a:t>
            </a:r>
            <a:endParaRPr lang="en-US"/>
          </a:p>
          <a:p>
            <a:r>
              <a:rPr lang="en-US"/>
              <a:t>getirdik.</a:t>
            </a:r>
            <a:endParaRPr lang="en-US"/>
          </a:p>
        </p:txBody>
      </p:sp>
      <p:sp>
        <p:nvSpPr>
          <p:cNvPr id="10" name="Text Box 9"/>
          <p:cNvSpPr txBox="1"/>
          <p:nvPr/>
        </p:nvSpPr>
        <p:spPr>
          <a:xfrm>
            <a:off x="2618105" y="3208020"/>
            <a:ext cx="2453005" cy="922020"/>
          </a:xfrm>
          <a:prstGeom prst="rect">
            <a:avLst/>
          </a:prstGeom>
          <a:noFill/>
        </p:spPr>
        <p:txBody>
          <a:bodyPr wrap="none" rtlCol="0">
            <a:spAutoFit/>
          </a:bodyPr>
          <a:p>
            <a:r>
              <a:rPr lang="en-US"/>
              <a:t>@musteriid=5</a:t>
            </a:r>
            <a:endParaRPr lang="en-US"/>
          </a:p>
          <a:p>
            <a:r>
              <a:rPr lang="en-US"/>
              <a:t>musteriID=@musteriid</a:t>
            </a:r>
            <a:endParaRPr lang="en-US"/>
          </a:p>
          <a:p>
            <a:r>
              <a:rPr lang="en-US"/>
              <a:t>musteriID=5</a:t>
            </a:r>
            <a:endParaRPr lang="en-US"/>
          </a:p>
        </p:txBody>
      </p:sp>
      <p:pic>
        <p:nvPicPr>
          <p:cNvPr id="11" name="Picture 10"/>
          <p:cNvPicPr>
            <a:picLocks noChangeAspect="1"/>
          </p:cNvPicPr>
          <p:nvPr/>
        </p:nvPicPr>
        <p:blipFill>
          <a:blip r:embed="rId5"/>
          <a:stretch>
            <a:fillRect/>
          </a:stretch>
        </p:blipFill>
        <p:spPr>
          <a:xfrm>
            <a:off x="457200" y="5733415"/>
            <a:ext cx="8520430" cy="356235"/>
          </a:xfrm>
          <a:prstGeom prst="rect">
            <a:avLst/>
          </a:prstGeom>
        </p:spPr>
      </p:pic>
      <p:pic>
        <p:nvPicPr>
          <p:cNvPr id="12" name="Picture 11"/>
          <p:cNvPicPr>
            <a:picLocks noChangeAspect="1"/>
          </p:cNvPicPr>
          <p:nvPr/>
        </p:nvPicPr>
        <p:blipFill>
          <a:blip r:embed="rId6"/>
          <a:stretch>
            <a:fillRect/>
          </a:stretch>
        </p:blipFill>
        <p:spPr>
          <a:xfrm>
            <a:off x="457200" y="6165215"/>
            <a:ext cx="4705350" cy="476250"/>
          </a:xfrm>
          <a:prstGeom prst="rect">
            <a:avLst/>
          </a:prstGeom>
        </p:spPr>
      </p:pic>
      <p:sp>
        <p:nvSpPr>
          <p:cNvPr id="13" name="Text Box 12"/>
          <p:cNvSpPr txBox="1"/>
          <p:nvPr/>
        </p:nvSpPr>
        <p:spPr>
          <a:xfrm>
            <a:off x="5439410" y="6083935"/>
            <a:ext cx="3378835" cy="922020"/>
          </a:xfrm>
          <a:prstGeom prst="rect">
            <a:avLst/>
          </a:prstGeom>
          <a:noFill/>
        </p:spPr>
        <p:txBody>
          <a:bodyPr wrap="none" rtlCol="0">
            <a:spAutoFit/>
          </a:bodyPr>
          <a:p>
            <a:pPr algn="l"/>
            <a:r>
              <a:rPr lang="en-US">
                <a:sym typeface="+mn-ea"/>
              </a:rPr>
              <a:t>musteriID’si 3 olan kişiyi ekrana</a:t>
            </a:r>
            <a:endParaRPr lang="en-US"/>
          </a:p>
          <a:p>
            <a:pPr algn="l"/>
            <a:r>
              <a:rPr lang="en-US">
                <a:sym typeface="+mn-ea"/>
              </a:rPr>
              <a:t>getirdik.</a:t>
            </a:r>
            <a:endParaRPr lang="en-US"/>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ile Parametreli insert-update-delete</a:t>
            </a:r>
            <a:endParaRPr lang="en-US"/>
          </a:p>
        </p:txBody>
      </p:sp>
      <p:pic>
        <p:nvPicPr>
          <p:cNvPr id="4" name="Content Placeholder 3"/>
          <p:cNvPicPr>
            <a:picLocks noChangeAspect="1"/>
          </p:cNvPicPr>
          <p:nvPr>
            <p:ph idx="1"/>
          </p:nvPr>
        </p:nvPicPr>
        <p:blipFill>
          <a:blip r:embed="rId1"/>
          <a:stretch>
            <a:fillRect/>
          </a:stretch>
        </p:blipFill>
        <p:spPr>
          <a:xfrm>
            <a:off x="539750" y="836930"/>
            <a:ext cx="2771775" cy="1876425"/>
          </a:xfrm>
          <a:prstGeom prst="rect">
            <a:avLst/>
          </a:prstGeom>
        </p:spPr>
      </p:pic>
      <p:sp>
        <p:nvSpPr>
          <p:cNvPr id="5" name="Text Box 4"/>
          <p:cNvSpPr txBox="1"/>
          <p:nvPr/>
        </p:nvSpPr>
        <p:spPr>
          <a:xfrm>
            <a:off x="3535045" y="947420"/>
            <a:ext cx="4881880" cy="645160"/>
          </a:xfrm>
          <a:prstGeom prst="rect">
            <a:avLst/>
          </a:prstGeom>
          <a:noFill/>
        </p:spPr>
        <p:txBody>
          <a:bodyPr wrap="none" rtlCol="0">
            <a:spAutoFit/>
          </a:bodyPr>
          <a:p>
            <a:r>
              <a:rPr lang="en-US"/>
              <a:t>Verilerin uyuşması için her zaman kolonlardaki</a:t>
            </a:r>
            <a:endParaRPr lang="en-US"/>
          </a:p>
          <a:p>
            <a:r>
              <a:rPr lang="en-US"/>
              <a:t>değerlere ve veri tiplerine uyalım.</a:t>
            </a:r>
            <a:endParaRPr lang="en-US"/>
          </a:p>
        </p:txBody>
      </p:sp>
      <p:pic>
        <p:nvPicPr>
          <p:cNvPr id="7" name="Picture 6"/>
          <p:cNvPicPr>
            <a:picLocks noChangeAspect="1"/>
          </p:cNvPicPr>
          <p:nvPr/>
        </p:nvPicPr>
        <p:blipFill>
          <a:blip r:embed="rId2"/>
          <a:stretch>
            <a:fillRect/>
          </a:stretch>
        </p:blipFill>
        <p:spPr>
          <a:xfrm>
            <a:off x="539750" y="5301615"/>
            <a:ext cx="1863725" cy="1337310"/>
          </a:xfrm>
          <a:prstGeom prst="rect">
            <a:avLst/>
          </a:prstGeom>
        </p:spPr>
      </p:pic>
      <p:pic>
        <p:nvPicPr>
          <p:cNvPr id="8" name="Picture 7"/>
          <p:cNvPicPr>
            <a:picLocks noChangeAspect="1"/>
          </p:cNvPicPr>
          <p:nvPr/>
        </p:nvPicPr>
        <p:blipFill>
          <a:blip r:embed="rId3"/>
          <a:stretch>
            <a:fillRect/>
          </a:stretch>
        </p:blipFill>
        <p:spPr>
          <a:xfrm>
            <a:off x="539750" y="2776855"/>
            <a:ext cx="7327900" cy="2417445"/>
          </a:xfrm>
          <a:prstGeom prst="rect">
            <a:avLst/>
          </a:prstGeom>
        </p:spPr>
      </p:pic>
      <p:sp>
        <p:nvSpPr>
          <p:cNvPr id="9" name="Text Box 8"/>
          <p:cNvSpPr txBox="1"/>
          <p:nvPr/>
        </p:nvSpPr>
        <p:spPr>
          <a:xfrm>
            <a:off x="2824480" y="5552440"/>
            <a:ext cx="4551680" cy="368300"/>
          </a:xfrm>
          <a:prstGeom prst="rect">
            <a:avLst/>
          </a:prstGeom>
          <a:noFill/>
        </p:spPr>
        <p:txBody>
          <a:bodyPr wrap="none" rtlCol="0">
            <a:spAutoFit/>
          </a:bodyPr>
          <a:p>
            <a:r>
              <a:rPr lang="en-US"/>
              <a:t>exec üzerinden tek tek değer atamaktansa,</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pic>
        <p:nvPicPr>
          <p:cNvPr id="4" name="Content Placeholder 3"/>
          <p:cNvPicPr>
            <a:picLocks noChangeAspect="1"/>
          </p:cNvPicPr>
          <p:nvPr>
            <p:ph idx="1"/>
          </p:nvPr>
        </p:nvPicPr>
        <p:blipFill>
          <a:blip r:embed="rId1"/>
          <a:stretch>
            <a:fillRect/>
          </a:stretch>
        </p:blipFill>
        <p:spPr>
          <a:xfrm>
            <a:off x="467360" y="765175"/>
            <a:ext cx="4255770" cy="1674495"/>
          </a:xfrm>
          <a:prstGeom prst="rect">
            <a:avLst/>
          </a:prstGeom>
        </p:spPr>
      </p:pic>
      <p:pic>
        <p:nvPicPr>
          <p:cNvPr id="5" name="Picture 4"/>
          <p:cNvPicPr>
            <a:picLocks noChangeAspect="1"/>
          </p:cNvPicPr>
          <p:nvPr/>
        </p:nvPicPr>
        <p:blipFill>
          <a:blip r:embed="rId2"/>
          <a:stretch>
            <a:fillRect/>
          </a:stretch>
        </p:blipFill>
        <p:spPr>
          <a:xfrm>
            <a:off x="457835" y="2669540"/>
            <a:ext cx="4311650" cy="4074160"/>
          </a:xfrm>
          <a:prstGeom prst="rect">
            <a:avLst/>
          </a:prstGeom>
        </p:spPr>
      </p:pic>
      <p:sp>
        <p:nvSpPr>
          <p:cNvPr id="6" name="Text Box 5"/>
          <p:cNvSpPr txBox="1"/>
          <p:nvPr/>
        </p:nvSpPr>
        <p:spPr>
          <a:xfrm>
            <a:off x="4944110" y="854075"/>
            <a:ext cx="3116580" cy="645160"/>
          </a:xfrm>
          <a:prstGeom prst="rect">
            <a:avLst/>
          </a:prstGeom>
          <a:noFill/>
        </p:spPr>
        <p:txBody>
          <a:bodyPr wrap="none" rtlCol="0">
            <a:spAutoFit/>
          </a:bodyPr>
          <a:p>
            <a:r>
              <a:rPr lang="en-US"/>
              <a:t>Bu şekilde arayüz üzerinden </a:t>
            </a:r>
            <a:endParaRPr lang="en-US"/>
          </a:p>
          <a:p>
            <a:r>
              <a:rPr lang="en-US"/>
              <a:t>çalıştırabiliriz.</a:t>
            </a:r>
            <a:endParaRPr lang="en-US"/>
          </a:p>
        </p:txBody>
      </p:sp>
      <p:pic>
        <p:nvPicPr>
          <p:cNvPr id="7" name="Picture 6"/>
          <p:cNvPicPr>
            <a:picLocks noChangeAspect="1"/>
          </p:cNvPicPr>
          <p:nvPr/>
        </p:nvPicPr>
        <p:blipFill>
          <a:blip r:embed="rId3"/>
          <a:stretch>
            <a:fillRect/>
          </a:stretch>
        </p:blipFill>
        <p:spPr>
          <a:xfrm>
            <a:off x="4787900" y="2707640"/>
            <a:ext cx="4272915" cy="40360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pic>
        <p:nvPicPr>
          <p:cNvPr id="4" name="Content Placeholder 3"/>
          <p:cNvPicPr>
            <a:picLocks noChangeAspect="1"/>
          </p:cNvPicPr>
          <p:nvPr>
            <p:ph idx="1"/>
          </p:nvPr>
        </p:nvPicPr>
        <p:blipFill>
          <a:blip r:embed="rId1"/>
          <a:stretch>
            <a:fillRect/>
          </a:stretch>
        </p:blipFill>
        <p:spPr>
          <a:xfrm>
            <a:off x="467360" y="836930"/>
            <a:ext cx="7096125" cy="28860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SP ile Parametreli Update </a:t>
            </a:r>
            <a:endParaRPr lang="en-US"/>
          </a:p>
        </p:txBody>
      </p:sp>
      <p:pic>
        <p:nvPicPr>
          <p:cNvPr id="4" name="Content Placeholder 3"/>
          <p:cNvPicPr>
            <a:picLocks noChangeAspect="1"/>
          </p:cNvPicPr>
          <p:nvPr>
            <p:ph idx="1"/>
          </p:nvPr>
        </p:nvPicPr>
        <p:blipFill>
          <a:blip r:embed="rId1"/>
          <a:stretch>
            <a:fillRect/>
          </a:stretch>
        </p:blipFill>
        <p:spPr>
          <a:xfrm>
            <a:off x="457200" y="3573145"/>
            <a:ext cx="6753225" cy="1581150"/>
          </a:xfrm>
          <a:prstGeom prst="rect">
            <a:avLst/>
          </a:prstGeom>
        </p:spPr>
      </p:pic>
      <p:pic>
        <p:nvPicPr>
          <p:cNvPr id="5" name="Picture 4"/>
          <p:cNvPicPr>
            <a:picLocks noChangeAspect="1"/>
          </p:cNvPicPr>
          <p:nvPr/>
        </p:nvPicPr>
        <p:blipFill>
          <a:blip r:embed="rId2"/>
          <a:stretch>
            <a:fillRect/>
          </a:stretch>
        </p:blipFill>
        <p:spPr>
          <a:xfrm>
            <a:off x="467360" y="836930"/>
            <a:ext cx="8246110" cy="2153285"/>
          </a:xfrm>
          <a:prstGeom prst="rect">
            <a:avLst/>
          </a:prstGeom>
        </p:spPr>
      </p:pic>
      <p:sp>
        <p:nvSpPr>
          <p:cNvPr id="6" name="Text Box 5"/>
          <p:cNvSpPr txBox="1"/>
          <p:nvPr/>
        </p:nvSpPr>
        <p:spPr>
          <a:xfrm>
            <a:off x="527050" y="3095625"/>
            <a:ext cx="4255135" cy="368300"/>
          </a:xfrm>
          <a:prstGeom prst="rect">
            <a:avLst/>
          </a:prstGeom>
          <a:noFill/>
        </p:spPr>
        <p:txBody>
          <a:bodyPr wrap="none" rtlCol="0">
            <a:spAutoFit/>
          </a:bodyPr>
          <a:p>
            <a:r>
              <a:rPr lang="en-US"/>
              <a:t>9 no’lu ID’deki ismi Yusuf olarak değiştir.</a:t>
            </a:r>
            <a:endParaRPr lang="en-US"/>
          </a:p>
        </p:txBody>
      </p:sp>
      <p:pic>
        <p:nvPicPr>
          <p:cNvPr id="7" name="Picture 6"/>
          <p:cNvPicPr>
            <a:picLocks noChangeAspect="1"/>
          </p:cNvPicPr>
          <p:nvPr/>
        </p:nvPicPr>
        <p:blipFill>
          <a:blip r:embed="rId3"/>
          <a:stretch>
            <a:fillRect/>
          </a:stretch>
        </p:blipFill>
        <p:spPr>
          <a:xfrm>
            <a:off x="539750" y="5517515"/>
            <a:ext cx="6696075" cy="2762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US">
                <a:sym typeface="+mn-ea"/>
              </a:rPr>
            </a:br>
            <a:r>
              <a:rPr lang="en-US">
                <a:sym typeface="+mn-ea"/>
              </a:rPr>
              <a:t>SP ile Parametreli Delete</a:t>
            </a:r>
            <a:br>
              <a:rPr lang="en-US"/>
            </a:br>
            <a:endParaRPr lang="en-US"/>
          </a:p>
        </p:txBody>
      </p:sp>
      <p:pic>
        <p:nvPicPr>
          <p:cNvPr id="4" name="Content Placeholder 3"/>
          <p:cNvPicPr>
            <a:picLocks noChangeAspect="1"/>
          </p:cNvPicPr>
          <p:nvPr>
            <p:ph idx="1"/>
          </p:nvPr>
        </p:nvPicPr>
        <p:blipFill>
          <a:blip r:embed="rId1"/>
          <a:stretch>
            <a:fillRect/>
          </a:stretch>
        </p:blipFill>
        <p:spPr>
          <a:xfrm>
            <a:off x="457200" y="837565"/>
            <a:ext cx="6189345" cy="1748155"/>
          </a:xfrm>
          <a:prstGeom prst="rect">
            <a:avLst/>
          </a:prstGeom>
        </p:spPr>
      </p:pic>
      <p:pic>
        <p:nvPicPr>
          <p:cNvPr id="5" name="Picture 4"/>
          <p:cNvPicPr>
            <a:picLocks noChangeAspect="1"/>
          </p:cNvPicPr>
          <p:nvPr/>
        </p:nvPicPr>
        <p:blipFill>
          <a:blip r:embed="rId2"/>
          <a:stretch>
            <a:fillRect/>
          </a:stretch>
        </p:blipFill>
        <p:spPr>
          <a:xfrm>
            <a:off x="457200" y="4149090"/>
            <a:ext cx="5792470" cy="2101215"/>
          </a:xfrm>
          <a:prstGeom prst="rect">
            <a:avLst/>
          </a:prstGeom>
        </p:spPr>
      </p:pic>
      <p:pic>
        <p:nvPicPr>
          <p:cNvPr id="6" name="Picture 5"/>
          <p:cNvPicPr>
            <a:picLocks noChangeAspect="1"/>
          </p:cNvPicPr>
          <p:nvPr/>
        </p:nvPicPr>
        <p:blipFill>
          <a:blip r:embed="rId3"/>
          <a:stretch>
            <a:fillRect/>
          </a:stretch>
        </p:blipFill>
        <p:spPr>
          <a:xfrm>
            <a:off x="467360" y="2853055"/>
            <a:ext cx="5153025" cy="1028700"/>
          </a:xfrm>
          <a:prstGeom prst="rect">
            <a:avLst/>
          </a:prstGeom>
        </p:spPr>
      </p:pic>
      <p:pic>
        <p:nvPicPr>
          <p:cNvPr id="7" name="Picture 6"/>
          <p:cNvPicPr>
            <a:picLocks noChangeAspect="1"/>
          </p:cNvPicPr>
          <p:nvPr/>
        </p:nvPicPr>
        <p:blipFill>
          <a:blip r:embed="rId4"/>
          <a:stretch>
            <a:fillRect/>
          </a:stretch>
        </p:blipFill>
        <p:spPr>
          <a:xfrm>
            <a:off x="6804025" y="837565"/>
            <a:ext cx="2105660" cy="1712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New Query ile Tablo Oluşturma</a:t>
            </a:r>
            <a:endParaRPr lang="en-US"/>
          </a:p>
        </p:txBody>
      </p:sp>
      <p:pic>
        <p:nvPicPr>
          <p:cNvPr id="5" name="Content Placeholder 4"/>
          <p:cNvPicPr>
            <a:picLocks noChangeAspect="1"/>
          </p:cNvPicPr>
          <p:nvPr>
            <p:ph sz="half" idx="1"/>
          </p:nvPr>
        </p:nvPicPr>
        <p:blipFill>
          <a:blip r:embed="rId1"/>
          <a:stretch>
            <a:fillRect/>
          </a:stretch>
        </p:blipFill>
        <p:spPr>
          <a:xfrm>
            <a:off x="539750" y="1174750"/>
            <a:ext cx="7270750" cy="1183640"/>
          </a:xfrm>
          <a:prstGeom prst="rect">
            <a:avLst/>
          </a:prstGeom>
        </p:spPr>
      </p:pic>
      <p:pic>
        <p:nvPicPr>
          <p:cNvPr id="8" name="Content Placeholder 7"/>
          <p:cNvPicPr>
            <a:picLocks noChangeAspect="1"/>
          </p:cNvPicPr>
          <p:nvPr>
            <p:ph sz="half" idx="2"/>
          </p:nvPr>
        </p:nvPicPr>
        <p:blipFill>
          <a:blip r:embed="rId2"/>
          <a:stretch>
            <a:fillRect/>
          </a:stretch>
        </p:blipFill>
        <p:spPr>
          <a:xfrm>
            <a:off x="539750" y="2425700"/>
            <a:ext cx="3684905" cy="628015"/>
          </a:xfrm>
          <a:prstGeom prst="rect">
            <a:avLst/>
          </a:prstGeom>
        </p:spPr>
      </p:pic>
      <p:pic>
        <p:nvPicPr>
          <p:cNvPr id="10" name="Picture 9"/>
          <p:cNvPicPr>
            <a:picLocks noChangeAspect="1"/>
          </p:cNvPicPr>
          <p:nvPr/>
        </p:nvPicPr>
        <p:blipFill>
          <a:blip r:embed="rId3"/>
          <a:stretch>
            <a:fillRect/>
          </a:stretch>
        </p:blipFill>
        <p:spPr>
          <a:xfrm>
            <a:off x="3491865" y="3627755"/>
            <a:ext cx="4601845" cy="782955"/>
          </a:xfrm>
          <a:prstGeom prst="rect">
            <a:avLst/>
          </a:prstGeom>
        </p:spPr>
      </p:pic>
      <p:sp>
        <p:nvSpPr>
          <p:cNvPr id="11" name="Text Box 10"/>
          <p:cNvSpPr txBox="1"/>
          <p:nvPr/>
        </p:nvSpPr>
        <p:spPr>
          <a:xfrm>
            <a:off x="2357755" y="3731260"/>
            <a:ext cx="1214755" cy="645160"/>
          </a:xfrm>
          <a:prstGeom prst="rect">
            <a:avLst/>
          </a:prstGeom>
          <a:noFill/>
        </p:spPr>
        <p:txBody>
          <a:bodyPr wrap="square" rtlCol="0">
            <a:spAutoFit/>
          </a:bodyPr>
          <a:p>
            <a:r>
              <a:rPr lang="en-US" sz="1200" b="1"/>
              <a:t>Sağ Tık </a:t>
            </a:r>
            <a:endParaRPr lang="en-US" sz="1200" b="1"/>
          </a:p>
          <a:p>
            <a:r>
              <a:rPr lang="en-US" sz="1200" b="1"/>
              <a:t>-&gt; Edit 200</a:t>
            </a:r>
            <a:endParaRPr lang="en-US" sz="1200" b="1"/>
          </a:p>
          <a:p>
            <a:r>
              <a:rPr lang="en-US" sz="1200" b="1"/>
              <a:t>Rows ----&gt;</a:t>
            </a:r>
            <a:endParaRPr lang="en-US" sz="1200" b="1"/>
          </a:p>
        </p:txBody>
      </p:sp>
      <p:sp>
        <p:nvSpPr>
          <p:cNvPr id="12" name="Text Box 11"/>
          <p:cNvSpPr txBox="1"/>
          <p:nvPr/>
        </p:nvSpPr>
        <p:spPr>
          <a:xfrm>
            <a:off x="3481705" y="4295140"/>
            <a:ext cx="3398520" cy="368300"/>
          </a:xfrm>
          <a:prstGeom prst="rect">
            <a:avLst/>
          </a:prstGeom>
          <a:noFill/>
        </p:spPr>
        <p:txBody>
          <a:bodyPr wrap="square" rtlCol="0">
            <a:spAutoFit/>
          </a:bodyPr>
          <a:p>
            <a:r>
              <a:rPr lang="en-US"/>
              <a:t>Artık içini elle doldurabiliriz...</a:t>
            </a:r>
            <a:endParaRPr lang="en-US"/>
          </a:p>
        </p:txBody>
      </p:sp>
      <p:pic>
        <p:nvPicPr>
          <p:cNvPr id="13" name="Picture 12"/>
          <p:cNvPicPr>
            <a:picLocks noChangeAspect="1"/>
          </p:cNvPicPr>
          <p:nvPr/>
        </p:nvPicPr>
        <p:blipFill>
          <a:blip r:embed="rId4"/>
          <a:stretch>
            <a:fillRect/>
          </a:stretch>
        </p:blipFill>
        <p:spPr>
          <a:xfrm>
            <a:off x="611505" y="4941570"/>
            <a:ext cx="1934210" cy="1865630"/>
          </a:xfrm>
          <a:prstGeom prst="rect">
            <a:avLst/>
          </a:prstGeom>
        </p:spPr>
      </p:pic>
      <p:sp>
        <p:nvSpPr>
          <p:cNvPr id="14" name="Text Box 13"/>
          <p:cNvSpPr txBox="1"/>
          <p:nvPr/>
        </p:nvSpPr>
        <p:spPr>
          <a:xfrm>
            <a:off x="2576830" y="4859655"/>
            <a:ext cx="5976620" cy="922020"/>
          </a:xfrm>
          <a:prstGeom prst="rect">
            <a:avLst/>
          </a:prstGeom>
          <a:noFill/>
        </p:spPr>
        <p:txBody>
          <a:bodyPr wrap="square" rtlCol="0">
            <a:spAutoFit/>
          </a:bodyPr>
          <a:p>
            <a:r>
              <a:rPr lang="en-US"/>
              <a:t>3)bilal’in id 1 olamaz. Çünkü primary </a:t>
            </a:r>
            <a:endParaRPr lang="en-US"/>
          </a:p>
          <a:p>
            <a:r>
              <a:rPr lang="en-US"/>
              <a:t>key olarak belirtmiştik. Hata verir. Aşağıdaki gibi düzeltirsek sorun kalmaz.</a:t>
            </a:r>
            <a:endParaRPr lang="en-US"/>
          </a:p>
        </p:txBody>
      </p:sp>
      <p:pic>
        <p:nvPicPr>
          <p:cNvPr id="15" name="Picture 14"/>
          <p:cNvPicPr>
            <a:picLocks noChangeAspect="1"/>
          </p:cNvPicPr>
          <p:nvPr/>
        </p:nvPicPr>
        <p:blipFill>
          <a:blip r:embed="rId5"/>
          <a:stretch>
            <a:fillRect/>
          </a:stretch>
        </p:blipFill>
        <p:spPr>
          <a:xfrm>
            <a:off x="2676525" y="5803900"/>
            <a:ext cx="3199130" cy="939165"/>
          </a:xfrm>
          <a:prstGeom prst="rect">
            <a:avLst/>
          </a:prstGeom>
        </p:spPr>
      </p:pic>
      <p:sp>
        <p:nvSpPr>
          <p:cNvPr id="16" name="Text Box 15"/>
          <p:cNvSpPr txBox="1"/>
          <p:nvPr/>
        </p:nvSpPr>
        <p:spPr>
          <a:xfrm>
            <a:off x="594360" y="814070"/>
            <a:ext cx="6998970" cy="368300"/>
          </a:xfrm>
          <a:prstGeom prst="rect">
            <a:avLst/>
          </a:prstGeom>
          <a:noFill/>
        </p:spPr>
        <p:txBody>
          <a:bodyPr wrap="square" rtlCol="0">
            <a:spAutoFit/>
          </a:bodyPr>
          <a:p>
            <a:r>
              <a:rPr lang="en-US"/>
              <a:t>1)Aşağıdaki gibi New Querry komutları ile Tablo oluşturabiliriz.</a:t>
            </a:r>
            <a:endParaRPr lang="en-US"/>
          </a:p>
        </p:txBody>
      </p:sp>
      <p:sp>
        <p:nvSpPr>
          <p:cNvPr id="17" name="Text Box 16"/>
          <p:cNvSpPr txBox="1"/>
          <p:nvPr/>
        </p:nvSpPr>
        <p:spPr>
          <a:xfrm>
            <a:off x="581660" y="3126105"/>
            <a:ext cx="6789420" cy="368300"/>
          </a:xfrm>
          <a:prstGeom prst="rect">
            <a:avLst/>
          </a:prstGeom>
          <a:noFill/>
        </p:spPr>
        <p:txBody>
          <a:bodyPr wrap="square" rtlCol="0">
            <a:spAutoFit/>
          </a:bodyPr>
          <a:p>
            <a:r>
              <a:rPr lang="en-US"/>
              <a:t>2)Oluşturduğumuz Tabloyu görmek için sağ tık + refresh(unutma)</a:t>
            </a:r>
            <a:endParaRPr lang="en-US"/>
          </a:p>
        </p:txBody>
      </p:sp>
      <p:sp>
        <p:nvSpPr>
          <p:cNvPr id="18" name="Text Box 17"/>
          <p:cNvSpPr txBox="1"/>
          <p:nvPr/>
        </p:nvSpPr>
        <p:spPr>
          <a:xfrm>
            <a:off x="4448175" y="2493010"/>
            <a:ext cx="3538855" cy="368300"/>
          </a:xfrm>
          <a:prstGeom prst="rect">
            <a:avLst/>
          </a:prstGeom>
          <a:noFill/>
        </p:spPr>
        <p:txBody>
          <a:bodyPr wrap="square" rtlCol="0">
            <a:spAutoFit/>
          </a:bodyPr>
          <a:p>
            <a:r>
              <a:rPr lang="en-US"/>
              <a:t>Oluşturma başarılı.</a:t>
            </a:r>
            <a:endParaRPr lang="en-US"/>
          </a:p>
        </p:txBody>
      </p:sp>
      <p:pic>
        <p:nvPicPr>
          <p:cNvPr id="19" name="Picture 18"/>
          <p:cNvPicPr>
            <a:picLocks noChangeAspect="1"/>
          </p:cNvPicPr>
          <p:nvPr/>
        </p:nvPicPr>
        <p:blipFill>
          <a:blip r:embed="rId6"/>
          <a:stretch>
            <a:fillRect/>
          </a:stretch>
        </p:blipFill>
        <p:spPr>
          <a:xfrm>
            <a:off x="611505" y="3544570"/>
            <a:ext cx="1802765" cy="11068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Triggers(Tetikleyiciler)</a:t>
            </a:r>
            <a:endParaRPr lang="en-US"/>
          </a:p>
        </p:txBody>
      </p:sp>
      <p:pic>
        <p:nvPicPr>
          <p:cNvPr id="4" name="Content Placeholder 3"/>
          <p:cNvPicPr>
            <a:picLocks noChangeAspect="1"/>
          </p:cNvPicPr>
          <p:nvPr>
            <p:ph idx="1"/>
          </p:nvPr>
        </p:nvPicPr>
        <p:blipFill>
          <a:blip r:embed="rId1"/>
          <a:stretch>
            <a:fillRect/>
          </a:stretch>
        </p:blipFill>
        <p:spPr>
          <a:xfrm>
            <a:off x="457200" y="836930"/>
            <a:ext cx="8278495" cy="2573020"/>
          </a:xfrm>
          <a:prstGeom prst="rect">
            <a:avLst/>
          </a:prstGeom>
        </p:spPr>
      </p:pic>
      <p:sp>
        <p:nvSpPr>
          <p:cNvPr id="5" name="Text Box 4"/>
          <p:cNvSpPr txBox="1"/>
          <p:nvPr/>
        </p:nvSpPr>
        <p:spPr>
          <a:xfrm>
            <a:off x="553085" y="3418205"/>
            <a:ext cx="7607935" cy="368300"/>
          </a:xfrm>
          <a:prstGeom prst="rect">
            <a:avLst/>
          </a:prstGeom>
          <a:noFill/>
        </p:spPr>
        <p:txBody>
          <a:bodyPr wrap="none" rtlCol="0">
            <a:spAutoFit/>
          </a:bodyPr>
          <a:p>
            <a:r>
              <a:rPr lang="en-US"/>
              <a:t>create trigger ve end arasını (dahil) execute edip trigger’ımızı oluşturalım.</a:t>
            </a:r>
            <a:endParaRPr lang="en-US"/>
          </a:p>
        </p:txBody>
      </p:sp>
      <p:pic>
        <p:nvPicPr>
          <p:cNvPr id="6" name="Picture 5"/>
          <p:cNvPicPr>
            <a:picLocks noChangeAspect="1"/>
          </p:cNvPicPr>
          <p:nvPr/>
        </p:nvPicPr>
        <p:blipFill>
          <a:blip r:embed="rId2"/>
          <a:stretch>
            <a:fillRect/>
          </a:stretch>
        </p:blipFill>
        <p:spPr>
          <a:xfrm>
            <a:off x="611505" y="3794760"/>
            <a:ext cx="1683385" cy="2834005"/>
          </a:xfrm>
          <a:prstGeom prst="rect">
            <a:avLst/>
          </a:prstGeom>
        </p:spPr>
      </p:pic>
      <p:sp>
        <p:nvSpPr>
          <p:cNvPr id="7" name="Text Box 6"/>
          <p:cNvSpPr txBox="1"/>
          <p:nvPr/>
        </p:nvSpPr>
        <p:spPr>
          <a:xfrm>
            <a:off x="2391410" y="3864610"/>
            <a:ext cx="6316980" cy="645160"/>
          </a:xfrm>
          <a:prstGeom prst="rect">
            <a:avLst/>
          </a:prstGeom>
          <a:noFill/>
        </p:spPr>
        <p:txBody>
          <a:bodyPr wrap="none" rtlCol="0">
            <a:spAutoFit/>
          </a:bodyPr>
          <a:p>
            <a:r>
              <a:rPr lang="en-US"/>
              <a:t>Hangi tablomuz üzerinde çalışıyorsak o tablomuzun içerisine</a:t>
            </a:r>
            <a:endParaRPr lang="en-US"/>
          </a:p>
          <a:p>
            <a:r>
              <a:rPr lang="en-US"/>
              <a:t>gelecektir. </a:t>
            </a:r>
            <a:endParaRPr lang="en-US"/>
          </a:p>
        </p:txBody>
      </p:sp>
      <p:pic>
        <p:nvPicPr>
          <p:cNvPr id="8" name="Picture 7"/>
          <p:cNvPicPr>
            <a:picLocks noChangeAspect="1"/>
          </p:cNvPicPr>
          <p:nvPr/>
        </p:nvPicPr>
        <p:blipFill>
          <a:blip r:embed="rId3"/>
          <a:stretch>
            <a:fillRect/>
          </a:stretch>
        </p:blipFill>
        <p:spPr>
          <a:xfrm>
            <a:off x="2483485" y="4509770"/>
            <a:ext cx="4635500" cy="918845"/>
          </a:xfrm>
          <a:prstGeom prst="rect">
            <a:avLst/>
          </a:prstGeom>
        </p:spPr>
      </p:pic>
      <p:pic>
        <p:nvPicPr>
          <p:cNvPr id="9" name="Picture 8"/>
          <p:cNvPicPr>
            <a:picLocks noChangeAspect="1"/>
          </p:cNvPicPr>
          <p:nvPr/>
        </p:nvPicPr>
        <p:blipFill>
          <a:blip r:embed="rId4"/>
          <a:stretch>
            <a:fillRect/>
          </a:stretch>
        </p:blipFill>
        <p:spPr>
          <a:xfrm>
            <a:off x="5363845" y="5661660"/>
            <a:ext cx="1742440" cy="10394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Trigger Tabloların Hazırlanması</a:t>
            </a:r>
            <a:endParaRPr lang="en-US"/>
          </a:p>
        </p:txBody>
      </p:sp>
      <p:pic>
        <p:nvPicPr>
          <p:cNvPr id="4" name="Content Placeholder 3"/>
          <p:cNvPicPr>
            <a:picLocks noChangeAspect="1"/>
          </p:cNvPicPr>
          <p:nvPr>
            <p:ph idx="1"/>
          </p:nvPr>
        </p:nvPicPr>
        <p:blipFill>
          <a:blip r:embed="rId1"/>
          <a:stretch>
            <a:fillRect/>
          </a:stretch>
        </p:blipFill>
        <p:spPr>
          <a:xfrm>
            <a:off x="755650" y="896620"/>
            <a:ext cx="3187700" cy="1020445"/>
          </a:xfrm>
          <a:prstGeom prst="rect">
            <a:avLst/>
          </a:prstGeom>
        </p:spPr>
      </p:pic>
      <p:pic>
        <p:nvPicPr>
          <p:cNvPr id="5" name="Picture 4"/>
          <p:cNvPicPr>
            <a:picLocks noChangeAspect="1"/>
          </p:cNvPicPr>
          <p:nvPr/>
        </p:nvPicPr>
        <p:blipFill>
          <a:blip r:embed="rId2"/>
          <a:stretch>
            <a:fillRect/>
          </a:stretch>
        </p:blipFill>
        <p:spPr>
          <a:xfrm>
            <a:off x="4427855" y="1197610"/>
            <a:ext cx="4686300" cy="895350"/>
          </a:xfrm>
          <a:prstGeom prst="rect">
            <a:avLst/>
          </a:prstGeom>
        </p:spPr>
      </p:pic>
      <p:pic>
        <p:nvPicPr>
          <p:cNvPr id="6" name="Picture 5"/>
          <p:cNvPicPr>
            <a:picLocks noChangeAspect="1"/>
          </p:cNvPicPr>
          <p:nvPr/>
        </p:nvPicPr>
        <p:blipFill>
          <a:blip r:embed="rId3"/>
          <a:stretch>
            <a:fillRect/>
          </a:stretch>
        </p:blipFill>
        <p:spPr>
          <a:xfrm>
            <a:off x="755650" y="2277110"/>
            <a:ext cx="2707640" cy="1283970"/>
          </a:xfrm>
          <a:prstGeom prst="rect">
            <a:avLst/>
          </a:prstGeom>
        </p:spPr>
      </p:pic>
      <p:pic>
        <p:nvPicPr>
          <p:cNvPr id="7" name="Picture 6"/>
          <p:cNvPicPr>
            <a:picLocks noChangeAspect="1"/>
          </p:cNvPicPr>
          <p:nvPr/>
        </p:nvPicPr>
        <p:blipFill>
          <a:blip r:embed="rId4"/>
          <a:stretch>
            <a:fillRect/>
          </a:stretch>
        </p:blipFill>
        <p:spPr>
          <a:xfrm>
            <a:off x="4427855" y="2133600"/>
            <a:ext cx="1466850" cy="809625"/>
          </a:xfrm>
          <a:prstGeom prst="rect">
            <a:avLst/>
          </a:prstGeom>
        </p:spPr>
      </p:pic>
      <p:pic>
        <p:nvPicPr>
          <p:cNvPr id="8" name="Picture 7"/>
          <p:cNvPicPr>
            <a:picLocks noChangeAspect="1"/>
          </p:cNvPicPr>
          <p:nvPr/>
        </p:nvPicPr>
        <p:blipFill>
          <a:blip r:embed="rId5"/>
          <a:stretch>
            <a:fillRect/>
          </a:stretch>
        </p:blipFill>
        <p:spPr>
          <a:xfrm>
            <a:off x="457200" y="3645535"/>
            <a:ext cx="8474710" cy="3125470"/>
          </a:xfrm>
          <a:prstGeom prst="rect">
            <a:avLst/>
          </a:prstGeom>
        </p:spPr>
      </p:pic>
      <p:sp>
        <p:nvSpPr>
          <p:cNvPr id="9" name="Text Box 8"/>
          <p:cNvSpPr txBox="1"/>
          <p:nvPr/>
        </p:nvSpPr>
        <p:spPr>
          <a:xfrm>
            <a:off x="6031865" y="2213610"/>
            <a:ext cx="2646680" cy="922020"/>
          </a:xfrm>
          <a:prstGeom prst="rect">
            <a:avLst/>
          </a:prstGeom>
          <a:noFill/>
        </p:spPr>
        <p:txBody>
          <a:bodyPr wrap="none" rtlCol="0">
            <a:spAutoFit/>
          </a:bodyPr>
          <a:p>
            <a:r>
              <a:rPr lang="en-US"/>
              <a:t>Kullanacağımız tabloları</a:t>
            </a:r>
            <a:endParaRPr lang="en-US"/>
          </a:p>
          <a:p>
            <a:r>
              <a:rPr lang="en-US"/>
              <a:t>oluşturup içlerini manuel</a:t>
            </a:r>
            <a:endParaRPr lang="en-US"/>
          </a:p>
          <a:p>
            <a:r>
              <a:rPr lang="en-US"/>
              <a:t>olarak doldurduk.</a:t>
            </a:r>
            <a:endParaRPr lang="en-US"/>
          </a:p>
        </p:txBody>
      </p:sp>
      <p:sp>
        <p:nvSpPr>
          <p:cNvPr id="10" name="Text Box 9"/>
          <p:cNvSpPr txBox="1"/>
          <p:nvPr/>
        </p:nvSpPr>
        <p:spPr>
          <a:xfrm>
            <a:off x="711835" y="1945005"/>
            <a:ext cx="2303780" cy="368300"/>
          </a:xfrm>
          <a:prstGeom prst="rect">
            <a:avLst/>
          </a:prstGeom>
          <a:noFill/>
        </p:spPr>
        <p:txBody>
          <a:bodyPr wrap="square" rtlCol="0">
            <a:spAutoFit/>
          </a:bodyPr>
          <a:p>
            <a:r>
              <a:rPr lang="en-US"/>
              <a:t>meyveSebze tablosu</a:t>
            </a:r>
            <a:endParaRPr lang="en-US"/>
          </a:p>
        </p:txBody>
      </p:sp>
      <p:sp>
        <p:nvSpPr>
          <p:cNvPr id="11" name="Text Box 10"/>
          <p:cNvSpPr txBox="1"/>
          <p:nvPr/>
        </p:nvSpPr>
        <p:spPr>
          <a:xfrm>
            <a:off x="4456430" y="813435"/>
            <a:ext cx="3522980" cy="368300"/>
          </a:xfrm>
          <a:prstGeom prst="rect">
            <a:avLst/>
          </a:prstGeom>
          <a:noFill/>
        </p:spPr>
        <p:txBody>
          <a:bodyPr wrap="none" rtlCol="0">
            <a:spAutoFit/>
          </a:bodyPr>
          <a:p>
            <a:r>
              <a:rPr lang="en-US"/>
              <a:t>stock tablosu ve tek kolonu stock</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 - Kayıt Ekleme Durumu</a:t>
            </a:r>
            <a:endParaRPr lang="en-US"/>
          </a:p>
        </p:txBody>
      </p:sp>
      <p:pic>
        <p:nvPicPr>
          <p:cNvPr id="4" name="Content Placeholder 3"/>
          <p:cNvPicPr>
            <a:picLocks noChangeAspect="1"/>
          </p:cNvPicPr>
          <p:nvPr>
            <p:ph idx="1"/>
          </p:nvPr>
        </p:nvPicPr>
        <p:blipFill>
          <a:blip r:embed="rId1"/>
          <a:stretch>
            <a:fillRect/>
          </a:stretch>
        </p:blipFill>
        <p:spPr>
          <a:xfrm>
            <a:off x="467360" y="836930"/>
            <a:ext cx="1918335" cy="1964690"/>
          </a:xfrm>
          <a:prstGeom prst="rect">
            <a:avLst/>
          </a:prstGeom>
        </p:spPr>
      </p:pic>
      <p:sp>
        <p:nvSpPr>
          <p:cNvPr id="5" name="Text Box 4"/>
          <p:cNvSpPr txBox="1"/>
          <p:nvPr/>
        </p:nvSpPr>
        <p:spPr>
          <a:xfrm>
            <a:off x="2508250" y="801370"/>
            <a:ext cx="4382135" cy="368300"/>
          </a:xfrm>
          <a:prstGeom prst="rect">
            <a:avLst/>
          </a:prstGeom>
          <a:noFill/>
        </p:spPr>
        <p:txBody>
          <a:bodyPr wrap="none" rtlCol="0">
            <a:spAutoFit/>
          </a:bodyPr>
          <a:p>
            <a:r>
              <a:rPr lang="en-US"/>
              <a:t>Execute ettikten sonra trigger’ımız oluştu.</a:t>
            </a:r>
            <a:endParaRPr lang="en-US"/>
          </a:p>
        </p:txBody>
      </p:sp>
      <p:pic>
        <p:nvPicPr>
          <p:cNvPr id="6" name="Picture 5"/>
          <p:cNvPicPr>
            <a:picLocks noChangeAspect="1"/>
          </p:cNvPicPr>
          <p:nvPr/>
        </p:nvPicPr>
        <p:blipFill>
          <a:blip r:embed="rId2"/>
          <a:stretch>
            <a:fillRect/>
          </a:stretch>
        </p:blipFill>
        <p:spPr>
          <a:xfrm>
            <a:off x="457200" y="2997200"/>
            <a:ext cx="8402955" cy="1612900"/>
          </a:xfrm>
          <a:prstGeom prst="rect">
            <a:avLst/>
          </a:prstGeom>
        </p:spPr>
      </p:pic>
      <p:sp>
        <p:nvSpPr>
          <p:cNvPr id="7" name="Text Box 6"/>
          <p:cNvSpPr txBox="1"/>
          <p:nvPr/>
        </p:nvSpPr>
        <p:spPr>
          <a:xfrm>
            <a:off x="2552700" y="2504440"/>
            <a:ext cx="3992880" cy="368300"/>
          </a:xfrm>
          <a:prstGeom prst="rect">
            <a:avLst/>
          </a:prstGeom>
          <a:noFill/>
        </p:spPr>
        <p:txBody>
          <a:bodyPr wrap="none" rtlCol="0">
            <a:spAutoFit/>
          </a:bodyPr>
          <a:p>
            <a:r>
              <a:rPr lang="en-US"/>
              <a:t>Kod yazımına devam edecek olursak;</a:t>
            </a:r>
            <a:endParaRPr lang="en-US"/>
          </a:p>
        </p:txBody>
      </p:sp>
      <p:pic>
        <p:nvPicPr>
          <p:cNvPr id="8" name="Picture 7"/>
          <p:cNvPicPr>
            <a:picLocks noChangeAspect="1"/>
          </p:cNvPicPr>
          <p:nvPr/>
        </p:nvPicPr>
        <p:blipFill>
          <a:blip r:embed="rId3"/>
          <a:stretch>
            <a:fillRect/>
          </a:stretch>
        </p:blipFill>
        <p:spPr>
          <a:xfrm>
            <a:off x="457200" y="5085080"/>
            <a:ext cx="3638550" cy="1493520"/>
          </a:xfrm>
          <a:prstGeom prst="rect">
            <a:avLst/>
          </a:prstGeom>
        </p:spPr>
      </p:pic>
      <p:sp>
        <p:nvSpPr>
          <p:cNvPr id="9" name="Text Box 8"/>
          <p:cNvSpPr txBox="1"/>
          <p:nvPr/>
        </p:nvSpPr>
        <p:spPr>
          <a:xfrm>
            <a:off x="470535" y="4690110"/>
            <a:ext cx="3764280" cy="368300"/>
          </a:xfrm>
          <a:prstGeom prst="rect">
            <a:avLst/>
          </a:prstGeom>
          <a:noFill/>
        </p:spPr>
        <p:txBody>
          <a:bodyPr wrap="none" rtlCol="0">
            <a:spAutoFit/>
          </a:bodyPr>
          <a:p>
            <a:r>
              <a:rPr lang="en-US"/>
              <a:t>Kaydın eklenmiş olduğunu görürüz.</a:t>
            </a:r>
            <a:endParaRPr lang="en-US"/>
          </a:p>
        </p:txBody>
      </p:sp>
      <p:pic>
        <p:nvPicPr>
          <p:cNvPr id="10" name="Picture 9"/>
          <p:cNvPicPr>
            <a:picLocks noChangeAspect="1"/>
          </p:cNvPicPr>
          <p:nvPr/>
        </p:nvPicPr>
        <p:blipFill>
          <a:blip r:embed="rId4"/>
          <a:stretch>
            <a:fillRect/>
          </a:stretch>
        </p:blipFill>
        <p:spPr>
          <a:xfrm>
            <a:off x="5796280" y="5489575"/>
            <a:ext cx="1400175" cy="828675"/>
          </a:xfrm>
          <a:prstGeom prst="rect">
            <a:avLst/>
          </a:prstGeom>
        </p:spPr>
      </p:pic>
      <p:sp>
        <p:nvSpPr>
          <p:cNvPr id="11" name="Text Box 10"/>
          <p:cNvSpPr txBox="1"/>
          <p:nvPr/>
        </p:nvSpPr>
        <p:spPr>
          <a:xfrm>
            <a:off x="4631690" y="5121275"/>
            <a:ext cx="4475480" cy="368300"/>
          </a:xfrm>
          <a:prstGeom prst="rect">
            <a:avLst/>
          </a:prstGeom>
          <a:noFill/>
        </p:spPr>
        <p:txBody>
          <a:bodyPr wrap="none" rtlCol="0">
            <a:spAutoFit/>
          </a:bodyPr>
          <a:p>
            <a:r>
              <a:rPr lang="en-US"/>
              <a:t>Ve gördük ki stock sayısı da güncellenmiş.</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 seferde silme durumuna bakalım;</a:t>
            </a:r>
            <a:endParaRPr lang="en-US"/>
          </a:p>
        </p:txBody>
      </p:sp>
      <p:pic>
        <p:nvPicPr>
          <p:cNvPr id="4" name="Content Placeholder 3"/>
          <p:cNvPicPr>
            <a:picLocks noChangeAspect="1"/>
          </p:cNvPicPr>
          <p:nvPr>
            <p:ph idx="1"/>
          </p:nvPr>
        </p:nvPicPr>
        <p:blipFill>
          <a:blip r:embed="rId1"/>
          <a:stretch>
            <a:fillRect/>
          </a:stretch>
        </p:blipFill>
        <p:spPr>
          <a:xfrm>
            <a:off x="457200" y="836930"/>
            <a:ext cx="8229600" cy="2315210"/>
          </a:xfrm>
          <a:prstGeom prst="rect">
            <a:avLst/>
          </a:prstGeom>
        </p:spPr>
      </p:pic>
      <p:pic>
        <p:nvPicPr>
          <p:cNvPr id="5" name="Picture 4"/>
          <p:cNvPicPr>
            <a:picLocks noChangeAspect="1"/>
          </p:cNvPicPr>
          <p:nvPr/>
        </p:nvPicPr>
        <p:blipFill>
          <a:blip r:embed="rId2"/>
          <a:stretch>
            <a:fillRect/>
          </a:stretch>
        </p:blipFill>
        <p:spPr>
          <a:xfrm>
            <a:off x="457200" y="3357245"/>
            <a:ext cx="8505190" cy="583565"/>
          </a:xfrm>
          <a:prstGeom prst="rect">
            <a:avLst/>
          </a:prstGeom>
        </p:spPr>
      </p:pic>
      <p:pic>
        <p:nvPicPr>
          <p:cNvPr id="7" name="Picture 6"/>
          <p:cNvPicPr>
            <a:picLocks noChangeAspect="1"/>
          </p:cNvPicPr>
          <p:nvPr/>
        </p:nvPicPr>
        <p:blipFill>
          <a:blip r:embed="rId3"/>
          <a:stretch>
            <a:fillRect/>
          </a:stretch>
        </p:blipFill>
        <p:spPr>
          <a:xfrm>
            <a:off x="457200" y="4293870"/>
            <a:ext cx="2590165" cy="1225550"/>
          </a:xfrm>
          <a:prstGeom prst="rect">
            <a:avLst/>
          </a:prstGeom>
        </p:spPr>
      </p:pic>
      <p:sp>
        <p:nvSpPr>
          <p:cNvPr id="8" name="Text Box 7"/>
          <p:cNvSpPr txBox="1"/>
          <p:nvPr/>
        </p:nvSpPr>
        <p:spPr>
          <a:xfrm>
            <a:off x="498475" y="3968115"/>
            <a:ext cx="1275080" cy="368300"/>
          </a:xfrm>
          <a:prstGeom prst="rect">
            <a:avLst/>
          </a:prstGeom>
          <a:noFill/>
        </p:spPr>
        <p:txBody>
          <a:bodyPr wrap="none" rtlCol="0">
            <a:spAutoFit/>
          </a:bodyPr>
          <a:p>
            <a:r>
              <a:rPr lang="en-US"/>
              <a:t>havuç gitti.</a:t>
            </a:r>
            <a:endParaRPr lang="en-US"/>
          </a:p>
        </p:txBody>
      </p:sp>
      <p:pic>
        <p:nvPicPr>
          <p:cNvPr id="9" name="Picture 8"/>
          <p:cNvPicPr>
            <a:picLocks noChangeAspect="1"/>
          </p:cNvPicPr>
          <p:nvPr/>
        </p:nvPicPr>
        <p:blipFill>
          <a:blip r:embed="rId4"/>
          <a:stretch>
            <a:fillRect/>
          </a:stretch>
        </p:blipFill>
        <p:spPr>
          <a:xfrm>
            <a:off x="4932045" y="4294505"/>
            <a:ext cx="1390650" cy="828675"/>
          </a:xfrm>
          <a:prstGeom prst="rect">
            <a:avLst/>
          </a:prstGeom>
        </p:spPr>
      </p:pic>
      <p:sp>
        <p:nvSpPr>
          <p:cNvPr id="10" name="Text Box 9"/>
          <p:cNvSpPr txBox="1"/>
          <p:nvPr/>
        </p:nvSpPr>
        <p:spPr>
          <a:xfrm>
            <a:off x="4156075" y="3964940"/>
            <a:ext cx="3078480" cy="368300"/>
          </a:xfrm>
          <a:prstGeom prst="rect">
            <a:avLst/>
          </a:prstGeom>
          <a:noFill/>
        </p:spPr>
        <p:txBody>
          <a:bodyPr wrap="none" rtlCol="0">
            <a:spAutoFit/>
          </a:bodyPr>
          <a:p>
            <a:r>
              <a:rPr lang="en-US"/>
              <a:t>miktarı da stock’tan düşüldü.</a:t>
            </a:r>
            <a:endParaRPr lang="en-US"/>
          </a:p>
        </p:txBody>
      </p:sp>
      <p:sp>
        <p:nvSpPr>
          <p:cNvPr id="11" name="Text Box 10"/>
          <p:cNvSpPr txBox="1"/>
          <p:nvPr/>
        </p:nvSpPr>
        <p:spPr>
          <a:xfrm>
            <a:off x="508000" y="5450205"/>
            <a:ext cx="2278380" cy="368300"/>
          </a:xfrm>
          <a:prstGeom prst="rect">
            <a:avLst/>
          </a:prstGeom>
          <a:noFill/>
        </p:spPr>
        <p:txBody>
          <a:bodyPr wrap="none" rtlCol="0">
            <a:spAutoFit/>
          </a:bodyPr>
          <a:p>
            <a:r>
              <a:rPr lang="en-US"/>
              <a:t>portakalı da silersek;</a:t>
            </a:r>
            <a:endParaRPr lang="en-US"/>
          </a:p>
        </p:txBody>
      </p:sp>
      <p:pic>
        <p:nvPicPr>
          <p:cNvPr id="12" name="Picture 11"/>
          <p:cNvPicPr>
            <a:picLocks noChangeAspect="1"/>
          </p:cNvPicPr>
          <p:nvPr/>
        </p:nvPicPr>
        <p:blipFill>
          <a:blip r:embed="rId5"/>
          <a:stretch>
            <a:fillRect/>
          </a:stretch>
        </p:blipFill>
        <p:spPr>
          <a:xfrm>
            <a:off x="477520" y="5821680"/>
            <a:ext cx="2549525" cy="1005205"/>
          </a:xfrm>
          <a:prstGeom prst="rect">
            <a:avLst/>
          </a:prstGeom>
        </p:spPr>
      </p:pic>
      <p:pic>
        <p:nvPicPr>
          <p:cNvPr id="13" name="Picture 12"/>
          <p:cNvPicPr>
            <a:picLocks noChangeAspect="1"/>
          </p:cNvPicPr>
          <p:nvPr/>
        </p:nvPicPr>
        <p:blipFill>
          <a:blip r:embed="rId6"/>
          <a:stretch>
            <a:fillRect/>
          </a:stretch>
        </p:blipFill>
        <p:spPr>
          <a:xfrm>
            <a:off x="4156075" y="5821680"/>
            <a:ext cx="1438275" cy="800100"/>
          </a:xfrm>
          <a:prstGeom prst="rect">
            <a:avLst/>
          </a:prstGeom>
        </p:spPr>
      </p:pic>
      <p:sp>
        <p:nvSpPr>
          <p:cNvPr id="14" name="Text Box 13"/>
          <p:cNvSpPr txBox="1"/>
          <p:nvPr/>
        </p:nvSpPr>
        <p:spPr>
          <a:xfrm>
            <a:off x="4147185" y="5427980"/>
            <a:ext cx="4107180" cy="368300"/>
          </a:xfrm>
          <a:prstGeom prst="rect">
            <a:avLst/>
          </a:prstGeom>
          <a:noFill/>
        </p:spPr>
        <p:txBody>
          <a:bodyPr wrap="none" rtlCol="0">
            <a:spAutoFit/>
          </a:bodyPr>
          <a:p>
            <a:r>
              <a:rPr lang="en-US"/>
              <a:t>onun da miktarının düştüğünü görürüz.</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Join Yapıları</a:t>
            </a:r>
            <a:endParaRPr lang="en-US"/>
          </a:p>
        </p:txBody>
      </p:sp>
      <p:pic>
        <p:nvPicPr>
          <p:cNvPr id="4" name="Content Placeholder 3"/>
          <p:cNvPicPr>
            <a:picLocks noChangeAspect="1"/>
          </p:cNvPicPr>
          <p:nvPr>
            <p:ph idx="1"/>
          </p:nvPr>
        </p:nvPicPr>
        <p:blipFill>
          <a:blip r:embed="rId1"/>
          <a:stretch>
            <a:fillRect/>
          </a:stretch>
        </p:blipFill>
        <p:spPr>
          <a:xfrm>
            <a:off x="539750" y="1125220"/>
            <a:ext cx="5905500" cy="34385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 iki tabloyu birleştirmek istersek;</a:t>
            </a:r>
            <a:endParaRPr lang="en-US"/>
          </a:p>
        </p:txBody>
      </p:sp>
      <p:pic>
        <p:nvPicPr>
          <p:cNvPr id="4" name="Content Placeholder 3"/>
          <p:cNvPicPr>
            <a:picLocks noChangeAspect="1"/>
          </p:cNvPicPr>
          <p:nvPr>
            <p:ph idx="1"/>
          </p:nvPr>
        </p:nvPicPr>
        <p:blipFill>
          <a:blip r:embed="rId1"/>
          <a:stretch>
            <a:fillRect/>
          </a:stretch>
        </p:blipFill>
        <p:spPr>
          <a:xfrm>
            <a:off x="467360" y="981075"/>
            <a:ext cx="6376670" cy="45218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Devam</a:t>
            </a:r>
            <a:endParaRPr lang="en-US"/>
          </a:p>
        </p:txBody>
      </p:sp>
      <p:pic>
        <p:nvPicPr>
          <p:cNvPr id="4" name="Content Placeholder 3"/>
          <p:cNvPicPr>
            <a:picLocks noChangeAspect="1"/>
          </p:cNvPicPr>
          <p:nvPr>
            <p:ph idx="1"/>
          </p:nvPr>
        </p:nvPicPr>
        <p:blipFill>
          <a:blip r:embed="rId1"/>
          <a:stretch>
            <a:fillRect/>
          </a:stretch>
        </p:blipFill>
        <p:spPr>
          <a:xfrm>
            <a:off x="395605" y="1052830"/>
            <a:ext cx="8229600" cy="1067435"/>
          </a:xfrm>
          <a:prstGeom prst="rect">
            <a:avLst/>
          </a:prstGeom>
        </p:spPr>
      </p:pic>
      <p:pic>
        <p:nvPicPr>
          <p:cNvPr id="5" name="Picture 4"/>
          <p:cNvPicPr>
            <a:picLocks noChangeAspect="1"/>
          </p:cNvPicPr>
          <p:nvPr/>
        </p:nvPicPr>
        <p:blipFill>
          <a:blip r:embed="rId2"/>
          <a:stretch>
            <a:fillRect/>
          </a:stretch>
        </p:blipFill>
        <p:spPr>
          <a:xfrm>
            <a:off x="251460" y="2277110"/>
            <a:ext cx="8696325" cy="1152525"/>
          </a:xfrm>
          <a:prstGeom prst="rect">
            <a:avLst/>
          </a:prstGeom>
        </p:spPr>
      </p:pic>
      <p:sp>
        <p:nvSpPr>
          <p:cNvPr id="6" name="Text Box 5"/>
          <p:cNvSpPr txBox="1"/>
          <p:nvPr/>
        </p:nvSpPr>
        <p:spPr>
          <a:xfrm>
            <a:off x="311150" y="3523615"/>
            <a:ext cx="7282180" cy="368300"/>
          </a:xfrm>
          <a:prstGeom prst="rect">
            <a:avLst/>
          </a:prstGeom>
          <a:noFill/>
        </p:spPr>
        <p:txBody>
          <a:bodyPr wrap="none" rtlCol="0">
            <a:spAutoFit/>
          </a:bodyPr>
          <a:p>
            <a:r>
              <a:rPr lang="en-US"/>
              <a:t>Fazla fazla kolonlar lazım değil, sadece istediklerimiz gelsin istiyorsak;</a:t>
            </a:r>
            <a:endParaRPr lang="en-US"/>
          </a:p>
        </p:txBody>
      </p:sp>
      <p:pic>
        <p:nvPicPr>
          <p:cNvPr id="7" name="Picture 6"/>
          <p:cNvPicPr>
            <a:picLocks noChangeAspect="1"/>
          </p:cNvPicPr>
          <p:nvPr/>
        </p:nvPicPr>
        <p:blipFill>
          <a:blip r:embed="rId3"/>
          <a:stretch>
            <a:fillRect/>
          </a:stretch>
        </p:blipFill>
        <p:spPr>
          <a:xfrm>
            <a:off x="311150" y="3985895"/>
            <a:ext cx="7948295" cy="730250"/>
          </a:xfrm>
          <a:prstGeom prst="rect">
            <a:avLst/>
          </a:prstGeom>
        </p:spPr>
      </p:pic>
      <p:pic>
        <p:nvPicPr>
          <p:cNvPr id="8" name="Picture 7"/>
          <p:cNvPicPr>
            <a:picLocks noChangeAspect="1"/>
          </p:cNvPicPr>
          <p:nvPr/>
        </p:nvPicPr>
        <p:blipFill>
          <a:blip r:embed="rId4"/>
          <a:stretch>
            <a:fillRect/>
          </a:stretch>
        </p:blipFill>
        <p:spPr>
          <a:xfrm>
            <a:off x="311150" y="4869180"/>
            <a:ext cx="5114925" cy="1171575"/>
          </a:xfrm>
          <a:prstGeom prst="rect">
            <a:avLst/>
          </a:prstGeom>
        </p:spPr>
      </p:pic>
      <p:sp>
        <p:nvSpPr>
          <p:cNvPr id="9" name="Text Box 8"/>
          <p:cNvSpPr txBox="1"/>
          <p:nvPr/>
        </p:nvSpPr>
        <p:spPr>
          <a:xfrm>
            <a:off x="376555" y="6146800"/>
            <a:ext cx="5199380" cy="368300"/>
          </a:xfrm>
          <a:prstGeom prst="rect">
            <a:avLst/>
          </a:prstGeom>
          <a:noFill/>
        </p:spPr>
        <p:txBody>
          <a:bodyPr wrap="none" rtlCol="0">
            <a:spAutoFit/>
          </a:bodyPr>
          <a:p>
            <a:r>
              <a:rPr lang="en-US"/>
              <a:t>on ile koşul belirtilmelidir. Aksi takdirde hata alınır.</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left join - right join</a:t>
            </a:r>
            <a:endParaRPr lang="en-US"/>
          </a:p>
        </p:txBody>
      </p:sp>
      <p:pic>
        <p:nvPicPr>
          <p:cNvPr id="4" name="Content Placeholder 3"/>
          <p:cNvPicPr>
            <a:picLocks noChangeAspect="1"/>
          </p:cNvPicPr>
          <p:nvPr>
            <p:ph sz="half" idx="1"/>
          </p:nvPr>
        </p:nvPicPr>
        <p:blipFill>
          <a:blip r:embed="rId1"/>
          <a:stretch>
            <a:fillRect/>
          </a:stretch>
        </p:blipFill>
        <p:spPr>
          <a:xfrm>
            <a:off x="457200" y="3576955"/>
            <a:ext cx="4038600" cy="147320"/>
          </a:xfrm>
          <a:prstGeom prst="rect">
            <a:avLst/>
          </a:prstGeom>
        </p:spPr>
      </p:pic>
      <p:pic>
        <p:nvPicPr>
          <p:cNvPr id="5" name="Picture 4"/>
          <p:cNvPicPr>
            <a:picLocks noChangeAspect="1"/>
          </p:cNvPicPr>
          <p:nvPr/>
        </p:nvPicPr>
        <p:blipFill>
          <a:blip r:embed="rId2"/>
          <a:stretch>
            <a:fillRect/>
          </a:stretch>
        </p:blipFill>
        <p:spPr>
          <a:xfrm>
            <a:off x="395605" y="1412240"/>
            <a:ext cx="5124450" cy="1800225"/>
          </a:xfrm>
          <a:prstGeom prst="rect">
            <a:avLst/>
          </a:prstGeom>
        </p:spPr>
      </p:pic>
      <p:sp>
        <p:nvSpPr>
          <p:cNvPr id="6" name="Text Box 5"/>
          <p:cNvSpPr txBox="1"/>
          <p:nvPr/>
        </p:nvSpPr>
        <p:spPr>
          <a:xfrm>
            <a:off x="5597525" y="1339215"/>
            <a:ext cx="3459480" cy="1753235"/>
          </a:xfrm>
          <a:prstGeom prst="rect">
            <a:avLst/>
          </a:prstGeom>
          <a:noFill/>
        </p:spPr>
        <p:txBody>
          <a:bodyPr wrap="none" rtlCol="0">
            <a:spAutoFit/>
          </a:bodyPr>
          <a:p>
            <a:r>
              <a:rPr lang="en-US"/>
              <a:t>Left join ile birleştirirsek eğer</a:t>
            </a:r>
            <a:endParaRPr lang="en-US"/>
          </a:p>
          <a:p>
            <a:r>
              <a:rPr lang="en-US"/>
              <a:t>iki tablo arasındaki kayıtlarda</a:t>
            </a:r>
            <a:endParaRPr lang="en-US"/>
          </a:p>
          <a:p>
            <a:r>
              <a:rPr lang="en-US"/>
              <a:t>koşul sağlanmazsa,</a:t>
            </a:r>
            <a:endParaRPr lang="en-US"/>
          </a:p>
          <a:p>
            <a:r>
              <a:rPr lang="en-US"/>
              <a:t>soldaki tablonun tüm kolonlarını </a:t>
            </a:r>
            <a:endParaRPr lang="en-US"/>
          </a:p>
          <a:p>
            <a:r>
              <a:rPr lang="en-US"/>
              <a:t>getir ama sağdakileri </a:t>
            </a:r>
            <a:endParaRPr lang="en-US"/>
          </a:p>
          <a:p>
            <a:r>
              <a:rPr lang="en-US"/>
              <a:t>Null olarak doldur.</a:t>
            </a:r>
            <a:endParaRPr lang="en-US"/>
          </a:p>
        </p:txBody>
      </p:sp>
      <p:pic>
        <p:nvPicPr>
          <p:cNvPr id="7" name="Picture 6"/>
          <p:cNvPicPr>
            <a:picLocks noChangeAspect="1"/>
          </p:cNvPicPr>
          <p:nvPr/>
        </p:nvPicPr>
        <p:blipFill>
          <a:blip r:embed="rId3"/>
          <a:stretch>
            <a:fillRect/>
          </a:stretch>
        </p:blipFill>
        <p:spPr>
          <a:xfrm>
            <a:off x="467360" y="3573145"/>
            <a:ext cx="8157210" cy="789940"/>
          </a:xfrm>
          <a:prstGeom prst="rect">
            <a:avLst/>
          </a:prstGeom>
        </p:spPr>
      </p:pic>
      <p:pic>
        <p:nvPicPr>
          <p:cNvPr id="8" name="Content Placeholder 7"/>
          <p:cNvPicPr>
            <a:picLocks noChangeAspect="1"/>
          </p:cNvPicPr>
          <p:nvPr>
            <p:ph sz="half" idx="2"/>
          </p:nvPr>
        </p:nvPicPr>
        <p:blipFill>
          <a:blip r:embed="rId4"/>
          <a:stretch>
            <a:fillRect/>
          </a:stretch>
        </p:blipFill>
        <p:spPr>
          <a:xfrm>
            <a:off x="457200" y="4509135"/>
            <a:ext cx="4038600" cy="825500"/>
          </a:xfrm>
          <a:prstGeom prst="rect">
            <a:avLst/>
          </a:prstGeom>
        </p:spPr>
      </p:pic>
      <p:sp>
        <p:nvSpPr>
          <p:cNvPr id="9" name="Text Box 8"/>
          <p:cNvSpPr txBox="1"/>
          <p:nvPr/>
        </p:nvSpPr>
        <p:spPr>
          <a:xfrm>
            <a:off x="433070" y="5580380"/>
            <a:ext cx="7904480" cy="645160"/>
          </a:xfrm>
          <a:prstGeom prst="rect">
            <a:avLst/>
          </a:prstGeom>
          <a:noFill/>
        </p:spPr>
        <p:txBody>
          <a:bodyPr wrap="none" rtlCol="0">
            <a:spAutoFit/>
          </a:bodyPr>
          <a:p>
            <a:r>
              <a:rPr lang="en-US"/>
              <a:t>Sağ tablomuzda(urun) bulunan değerler sol tablomuzdaki(musteri) değerleri </a:t>
            </a:r>
            <a:endParaRPr lang="en-US"/>
          </a:p>
          <a:p>
            <a:r>
              <a:rPr lang="en-US"/>
              <a:t>karşılayabildiği için NULL olabilecek kayıt yok.</a:t>
            </a:r>
            <a:endParaRPr lang="en-US"/>
          </a:p>
        </p:txBody>
      </p:sp>
      <p:pic>
        <p:nvPicPr>
          <p:cNvPr id="11" name="Picture 10"/>
          <p:cNvPicPr>
            <a:picLocks noChangeAspect="1"/>
          </p:cNvPicPr>
          <p:nvPr/>
        </p:nvPicPr>
        <p:blipFill>
          <a:blip r:embed="rId5"/>
          <a:stretch>
            <a:fillRect/>
          </a:stretch>
        </p:blipFill>
        <p:spPr>
          <a:xfrm>
            <a:off x="433070" y="773430"/>
            <a:ext cx="7847330" cy="5175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Group by Kullanımı</a:t>
            </a:r>
            <a:endParaRPr lang="en-US"/>
          </a:p>
        </p:txBody>
      </p:sp>
      <p:pic>
        <p:nvPicPr>
          <p:cNvPr id="5" name="Content Placeholder 4"/>
          <p:cNvPicPr>
            <a:picLocks noChangeAspect="1"/>
          </p:cNvPicPr>
          <p:nvPr>
            <p:ph sz="half" idx="1"/>
          </p:nvPr>
        </p:nvPicPr>
        <p:blipFill>
          <a:blip r:embed="rId1"/>
          <a:stretch>
            <a:fillRect/>
          </a:stretch>
        </p:blipFill>
        <p:spPr>
          <a:xfrm>
            <a:off x="395605" y="1052830"/>
            <a:ext cx="8518525" cy="2384425"/>
          </a:xfrm>
          <a:prstGeom prst="rect">
            <a:avLst/>
          </a:prstGeom>
        </p:spPr>
      </p:pic>
      <p:pic>
        <p:nvPicPr>
          <p:cNvPr id="6" name="Picture 5"/>
          <p:cNvPicPr>
            <a:picLocks noChangeAspect="1"/>
          </p:cNvPicPr>
          <p:nvPr/>
        </p:nvPicPr>
        <p:blipFill>
          <a:blip r:embed="rId2"/>
          <a:stretch>
            <a:fillRect/>
          </a:stretch>
        </p:blipFill>
        <p:spPr>
          <a:xfrm>
            <a:off x="395605" y="3645535"/>
            <a:ext cx="2007235" cy="2659380"/>
          </a:xfrm>
          <a:prstGeom prst="rect">
            <a:avLst/>
          </a:prstGeom>
        </p:spPr>
      </p:pic>
      <p:sp>
        <p:nvSpPr>
          <p:cNvPr id="7" name="Text Box 6"/>
          <p:cNvSpPr txBox="1"/>
          <p:nvPr/>
        </p:nvSpPr>
        <p:spPr>
          <a:xfrm>
            <a:off x="2897505" y="4164330"/>
            <a:ext cx="5313680" cy="1476375"/>
          </a:xfrm>
          <a:prstGeom prst="rect">
            <a:avLst/>
          </a:prstGeom>
          <a:noFill/>
        </p:spPr>
        <p:txBody>
          <a:bodyPr wrap="none" rtlCol="0">
            <a:spAutoFit/>
          </a:bodyPr>
          <a:p>
            <a:r>
              <a:rPr lang="en-US"/>
              <a:t>Group by ile grupladığımız kolonun select ile seçili </a:t>
            </a:r>
            <a:endParaRPr lang="en-US"/>
          </a:p>
          <a:p>
            <a:r>
              <a:rPr lang="en-US"/>
              <a:t>olduğuna dikkat edelim.</a:t>
            </a:r>
            <a:endParaRPr lang="en-US"/>
          </a:p>
          <a:p>
            <a:endParaRPr lang="en-US"/>
          </a:p>
          <a:p>
            <a:r>
              <a:rPr lang="en-US"/>
              <a:t>select Color,..............</a:t>
            </a:r>
            <a:endParaRPr lang="en-US"/>
          </a:p>
          <a:p>
            <a:r>
              <a:rPr lang="en-US"/>
              <a:t>group by Color</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Group by - having Kullanımı</a:t>
            </a:r>
            <a:endParaRPr lang="en-US"/>
          </a:p>
        </p:txBody>
      </p:sp>
      <p:sp>
        <p:nvSpPr>
          <p:cNvPr id="6" name="Text Box 5"/>
          <p:cNvSpPr txBox="1"/>
          <p:nvPr/>
        </p:nvSpPr>
        <p:spPr>
          <a:xfrm>
            <a:off x="541020" y="891540"/>
            <a:ext cx="4945380" cy="368300"/>
          </a:xfrm>
          <a:prstGeom prst="rect">
            <a:avLst/>
          </a:prstGeom>
          <a:noFill/>
        </p:spPr>
        <p:txBody>
          <a:bodyPr wrap="none" rtlCol="0">
            <a:spAutoFit/>
          </a:bodyPr>
          <a:p>
            <a:pPr algn="l"/>
            <a:r>
              <a:rPr lang="en-US"/>
              <a:t>Group by ile kullanılan where gibi düşünebiliriz.</a:t>
            </a:r>
            <a:endParaRPr lang="en-US"/>
          </a:p>
        </p:txBody>
      </p:sp>
      <p:pic>
        <p:nvPicPr>
          <p:cNvPr id="7" name="Content Placeholder 6"/>
          <p:cNvPicPr>
            <a:picLocks noChangeAspect="1"/>
          </p:cNvPicPr>
          <p:nvPr>
            <p:ph idx="1"/>
          </p:nvPr>
        </p:nvPicPr>
        <p:blipFill>
          <a:blip r:embed="rId1"/>
          <a:stretch>
            <a:fillRect/>
          </a:stretch>
        </p:blipFill>
        <p:spPr>
          <a:xfrm>
            <a:off x="457200" y="1557020"/>
            <a:ext cx="8229600" cy="967105"/>
          </a:xfrm>
          <a:prstGeom prst="rect">
            <a:avLst/>
          </a:prstGeom>
        </p:spPr>
      </p:pic>
      <p:pic>
        <p:nvPicPr>
          <p:cNvPr id="8" name="Picture 7"/>
          <p:cNvPicPr>
            <a:picLocks noChangeAspect="1"/>
          </p:cNvPicPr>
          <p:nvPr/>
        </p:nvPicPr>
        <p:blipFill>
          <a:blip r:embed="rId2"/>
          <a:stretch>
            <a:fillRect/>
          </a:stretch>
        </p:blipFill>
        <p:spPr>
          <a:xfrm>
            <a:off x="467360" y="2821305"/>
            <a:ext cx="1877695" cy="254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AdventureWorks2017 Veritabanı Kurulumu</a:t>
            </a:r>
            <a:endParaRPr lang="en-US" sz="3200"/>
          </a:p>
        </p:txBody>
      </p:sp>
      <p:sp>
        <p:nvSpPr>
          <p:cNvPr id="3" name="Content Placeholder 2"/>
          <p:cNvSpPr>
            <a:spLocks noGrp="1"/>
          </p:cNvSpPr>
          <p:nvPr>
            <p:ph sz="half" idx="1"/>
          </p:nvPr>
        </p:nvSpPr>
        <p:spPr>
          <a:xfrm>
            <a:off x="457200" y="848995"/>
            <a:ext cx="4038600" cy="5278755"/>
          </a:xfrm>
        </p:spPr>
        <p:txBody>
          <a:bodyPr/>
          <a:p>
            <a:r>
              <a:rPr lang="en-US" sz="1800"/>
              <a:t>Örnek hazır bir veritabanıdır.</a:t>
            </a:r>
            <a:endParaRPr lang="en-US" sz="1800"/>
          </a:p>
        </p:txBody>
      </p:sp>
      <p:pic>
        <p:nvPicPr>
          <p:cNvPr id="5" name="Content Placeholder 4"/>
          <p:cNvPicPr>
            <a:picLocks noChangeAspect="1"/>
          </p:cNvPicPr>
          <p:nvPr>
            <p:ph sz="half" idx="2"/>
          </p:nvPr>
        </p:nvPicPr>
        <p:blipFill>
          <a:blip r:embed="rId1"/>
          <a:stretch>
            <a:fillRect/>
          </a:stretch>
        </p:blipFill>
        <p:spPr>
          <a:xfrm>
            <a:off x="539115" y="1268730"/>
            <a:ext cx="2882265" cy="1381760"/>
          </a:xfrm>
          <a:prstGeom prst="rect">
            <a:avLst/>
          </a:prstGeom>
        </p:spPr>
      </p:pic>
      <p:pic>
        <p:nvPicPr>
          <p:cNvPr id="6" name="Picture 5"/>
          <p:cNvPicPr>
            <a:picLocks noChangeAspect="1"/>
          </p:cNvPicPr>
          <p:nvPr/>
        </p:nvPicPr>
        <p:blipFill>
          <a:blip r:embed="rId2"/>
          <a:stretch>
            <a:fillRect/>
          </a:stretch>
        </p:blipFill>
        <p:spPr>
          <a:xfrm>
            <a:off x="539115" y="3213100"/>
            <a:ext cx="2159000" cy="1847850"/>
          </a:xfrm>
          <a:prstGeom prst="rect">
            <a:avLst/>
          </a:prstGeom>
        </p:spPr>
      </p:pic>
      <p:sp>
        <p:nvSpPr>
          <p:cNvPr id="7" name="Text Box 6"/>
          <p:cNvSpPr txBox="1"/>
          <p:nvPr/>
        </p:nvSpPr>
        <p:spPr>
          <a:xfrm>
            <a:off x="539115" y="2625725"/>
            <a:ext cx="4084320" cy="645160"/>
          </a:xfrm>
          <a:prstGeom prst="rect">
            <a:avLst/>
          </a:prstGeom>
          <a:noFill/>
        </p:spPr>
        <p:txBody>
          <a:bodyPr wrap="square" rtlCol="0">
            <a:spAutoFit/>
          </a:bodyPr>
          <a:p>
            <a:r>
              <a:rPr lang="en-US"/>
              <a:t>1)Hangi yılın sürümünü kullanıyorsanız onu indirin.</a:t>
            </a:r>
            <a:endParaRPr lang="en-US"/>
          </a:p>
        </p:txBody>
      </p:sp>
      <p:pic>
        <p:nvPicPr>
          <p:cNvPr id="8" name="Picture 7"/>
          <p:cNvPicPr>
            <a:picLocks noChangeAspect="1"/>
          </p:cNvPicPr>
          <p:nvPr/>
        </p:nvPicPr>
        <p:blipFill>
          <a:blip r:embed="rId3"/>
          <a:stretch>
            <a:fillRect/>
          </a:stretch>
        </p:blipFill>
        <p:spPr>
          <a:xfrm>
            <a:off x="539115" y="5589270"/>
            <a:ext cx="6877050" cy="1133475"/>
          </a:xfrm>
          <a:prstGeom prst="rect">
            <a:avLst/>
          </a:prstGeom>
        </p:spPr>
      </p:pic>
      <p:sp>
        <p:nvSpPr>
          <p:cNvPr id="9" name="Text Box 8"/>
          <p:cNvSpPr txBox="1"/>
          <p:nvPr/>
        </p:nvSpPr>
        <p:spPr>
          <a:xfrm>
            <a:off x="582295" y="5010785"/>
            <a:ext cx="8379460" cy="645160"/>
          </a:xfrm>
          <a:prstGeom prst="rect">
            <a:avLst/>
          </a:prstGeom>
          <a:noFill/>
        </p:spPr>
        <p:txBody>
          <a:bodyPr wrap="square" rtlCol="0">
            <a:spAutoFit/>
          </a:bodyPr>
          <a:p>
            <a:r>
              <a:rPr lang="en-US"/>
              <a:t>2)İndirdiğiniz dosyayı C:\Program Files\Microsoft SQL Server\MSSQL15.MSSQLSERVER\MSSQL\Backup ‘a atın.</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Örneklendirebiliriz.</a:t>
            </a:r>
            <a:endParaRPr lang="en-US"/>
          </a:p>
        </p:txBody>
      </p:sp>
      <p:sp>
        <p:nvSpPr>
          <p:cNvPr id="4" name="Text Box 3"/>
          <p:cNvSpPr txBox="1"/>
          <p:nvPr/>
        </p:nvSpPr>
        <p:spPr>
          <a:xfrm>
            <a:off x="484505" y="866775"/>
            <a:ext cx="6710680" cy="645160"/>
          </a:xfrm>
          <a:prstGeom prst="rect">
            <a:avLst/>
          </a:prstGeom>
          <a:noFill/>
        </p:spPr>
        <p:txBody>
          <a:bodyPr wrap="none" rtlCol="0">
            <a:spAutoFit/>
          </a:bodyPr>
          <a:p>
            <a:r>
              <a:rPr lang="en-US"/>
              <a:t>İsmi A ile başlayanların ReorderPoint’lerinin toplamını yanına da </a:t>
            </a:r>
            <a:endParaRPr lang="en-US"/>
          </a:p>
          <a:p>
            <a:r>
              <a:rPr lang="en-US"/>
              <a:t>ortalamasını yazalım. </a:t>
            </a:r>
            <a:endParaRPr lang="en-US"/>
          </a:p>
        </p:txBody>
      </p:sp>
      <p:pic>
        <p:nvPicPr>
          <p:cNvPr id="5" name="Content Placeholder 4"/>
          <p:cNvPicPr>
            <a:picLocks noChangeAspect="1"/>
          </p:cNvPicPr>
          <p:nvPr>
            <p:ph idx="1"/>
          </p:nvPr>
        </p:nvPicPr>
        <p:blipFill>
          <a:blip r:embed="rId1"/>
          <a:stretch>
            <a:fillRect/>
          </a:stretch>
        </p:blipFill>
        <p:spPr>
          <a:xfrm>
            <a:off x="457200" y="1701165"/>
            <a:ext cx="8229600" cy="655320"/>
          </a:xfrm>
          <a:prstGeom prst="rect">
            <a:avLst/>
          </a:prstGeom>
        </p:spPr>
      </p:pic>
      <p:pic>
        <p:nvPicPr>
          <p:cNvPr id="6" name="Picture 5"/>
          <p:cNvPicPr>
            <a:picLocks noChangeAspect="1"/>
          </p:cNvPicPr>
          <p:nvPr/>
        </p:nvPicPr>
        <p:blipFill>
          <a:blip r:embed="rId2"/>
          <a:stretch>
            <a:fillRect/>
          </a:stretch>
        </p:blipFill>
        <p:spPr>
          <a:xfrm>
            <a:off x="395605" y="2565400"/>
            <a:ext cx="3057525" cy="1143000"/>
          </a:xfrm>
          <a:prstGeom prst="rect">
            <a:avLst/>
          </a:prstGeom>
        </p:spPr>
      </p:pic>
      <p:sp>
        <p:nvSpPr>
          <p:cNvPr id="7" name="Text Box 6"/>
          <p:cNvSpPr txBox="1"/>
          <p:nvPr/>
        </p:nvSpPr>
        <p:spPr>
          <a:xfrm>
            <a:off x="487045" y="4051935"/>
            <a:ext cx="309880" cy="368300"/>
          </a:xfrm>
          <a:prstGeom prst="rect">
            <a:avLst/>
          </a:prstGeom>
          <a:noFill/>
        </p:spPr>
        <p:txBody>
          <a:bodyPr wrap="none" rtlCol="0">
            <a:sp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Daha sonra veritabanına import edebilmek için;</a:t>
            </a:r>
            <a:endParaRPr lang="en-US" sz="2800"/>
          </a:p>
        </p:txBody>
      </p:sp>
      <p:pic>
        <p:nvPicPr>
          <p:cNvPr id="5" name="Content Placeholder 4"/>
          <p:cNvPicPr>
            <a:picLocks noChangeAspect="1"/>
          </p:cNvPicPr>
          <p:nvPr>
            <p:ph sz="half" idx="1"/>
          </p:nvPr>
        </p:nvPicPr>
        <p:blipFill>
          <a:blip r:embed="rId1"/>
          <a:stretch>
            <a:fillRect/>
          </a:stretch>
        </p:blipFill>
        <p:spPr>
          <a:xfrm>
            <a:off x="611505" y="836930"/>
            <a:ext cx="1944370" cy="1744980"/>
          </a:xfrm>
          <a:prstGeom prst="rect">
            <a:avLst/>
          </a:prstGeom>
        </p:spPr>
      </p:pic>
      <p:pic>
        <p:nvPicPr>
          <p:cNvPr id="6" name="Content Placeholder 5"/>
          <p:cNvPicPr>
            <a:picLocks noChangeAspect="1"/>
          </p:cNvPicPr>
          <p:nvPr>
            <p:ph sz="half" idx="2"/>
          </p:nvPr>
        </p:nvPicPr>
        <p:blipFill>
          <a:blip r:embed="rId2"/>
          <a:stretch>
            <a:fillRect/>
          </a:stretch>
        </p:blipFill>
        <p:spPr>
          <a:xfrm>
            <a:off x="611505" y="3716655"/>
            <a:ext cx="3047365" cy="2590800"/>
          </a:xfrm>
          <a:prstGeom prst="rect">
            <a:avLst/>
          </a:prstGeom>
        </p:spPr>
      </p:pic>
      <p:pic>
        <p:nvPicPr>
          <p:cNvPr id="7" name="Picture 6"/>
          <p:cNvPicPr>
            <a:picLocks noChangeAspect="1"/>
          </p:cNvPicPr>
          <p:nvPr/>
        </p:nvPicPr>
        <p:blipFill>
          <a:blip r:embed="rId3"/>
          <a:stretch>
            <a:fillRect/>
          </a:stretch>
        </p:blipFill>
        <p:spPr>
          <a:xfrm>
            <a:off x="6301105" y="839470"/>
            <a:ext cx="1973580" cy="3109595"/>
          </a:xfrm>
          <a:prstGeom prst="rect">
            <a:avLst/>
          </a:prstGeom>
        </p:spPr>
      </p:pic>
      <p:sp>
        <p:nvSpPr>
          <p:cNvPr id="8" name="Text Box 7"/>
          <p:cNvSpPr txBox="1"/>
          <p:nvPr/>
        </p:nvSpPr>
        <p:spPr>
          <a:xfrm>
            <a:off x="593725" y="2669540"/>
            <a:ext cx="4284980" cy="922020"/>
          </a:xfrm>
          <a:prstGeom prst="rect">
            <a:avLst/>
          </a:prstGeom>
          <a:noFill/>
        </p:spPr>
        <p:txBody>
          <a:bodyPr wrap="none" rtlCol="0">
            <a:spAutoFit/>
          </a:bodyPr>
          <a:p>
            <a:r>
              <a:rPr lang="en-US"/>
              <a:t>3)İlgili dosya yolunu bulup bak dosyasını</a:t>
            </a:r>
            <a:endParaRPr lang="en-US"/>
          </a:p>
          <a:p>
            <a:r>
              <a:rPr lang="en-US"/>
              <a:t>seçip OK dediğimizde,</a:t>
            </a:r>
            <a:endParaRPr lang="en-US"/>
          </a:p>
          <a:p>
            <a:r>
              <a:rPr lang="en-US"/>
              <a:t>Başarıyla eklemiş olduk.</a:t>
            </a:r>
            <a:endParaRPr lang="en-US"/>
          </a:p>
        </p:txBody>
      </p:sp>
      <p:sp>
        <p:nvSpPr>
          <p:cNvPr id="9" name="Text Box 8"/>
          <p:cNvSpPr txBox="1"/>
          <p:nvPr/>
        </p:nvSpPr>
        <p:spPr>
          <a:xfrm>
            <a:off x="4199890" y="798195"/>
            <a:ext cx="3282315" cy="368300"/>
          </a:xfrm>
          <a:prstGeom prst="rect">
            <a:avLst/>
          </a:prstGeom>
          <a:noFill/>
        </p:spPr>
        <p:txBody>
          <a:bodyPr wrap="square" rtlCol="0">
            <a:spAutoFit/>
          </a:bodyPr>
          <a:p>
            <a:r>
              <a:rPr lang="en-US"/>
              <a:t>Buradan görebiliriz.</a:t>
            </a:r>
            <a:endParaRPr lang="en-US"/>
          </a:p>
        </p:txBody>
      </p:sp>
      <p:pic>
        <p:nvPicPr>
          <p:cNvPr id="10" name="Picture 9"/>
          <p:cNvPicPr>
            <a:picLocks noChangeAspect="1"/>
          </p:cNvPicPr>
          <p:nvPr/>
        </p:nvPicPr>
        <p:blipFill>
          <a:blip r:embed="rId4"/>
          <a:stretch>
            <a:fillRect/>
          </a:stretch>
        </p:blipFill>
        <p:spPr>
          <a:xfrm>
            <a:off x="4572000" y="4796790"/>
            <a:ext cx="4366260" cy="1934210"/>
          </a:xfrm>
          <a:prstGeom prst="rect">
            <a:avLst/>
          </a:prstGeom>
        </p:spPr>
      </p:pic>
      <p:sp>
        <p:nvSpPr>
          <p:cNvPr id="11" name="Text Box 10"/>
          <p:cNvSpPr txBox="1"/>
          <p:nvPr/>
        </p:nvSpPr>
        <p:spPr>
          <a:xfrm>
            <a:off x="4572000" y="4037965"/>
            <a:ext cx="5411470" cy="645160"/>
          </a:xfrm>
          <a:prstGeom prst="rect">
            <a:avLst/>
          </a:prstGeom>
          <a:noFill/>
        </p:spPr>
        <p:txBody>
          <a:bodyPr wrap="square" rtlCol="0">
            <a:spAutoFit/>
          </a:bodyPr>
          <a:p>
            <a:r>
              <a:rPr lang="en-US"/>
              <a:t>İçerisinde bulunan örnek bir Person.Person </a:t>
            </a:r>
            <a:endParaRPr lang="en-US"/>
          </a:p>
          <a:p>
            <a:r>
              <a:rPr lang="en-US"/>
              <a:t>tablosu.</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SQL SORGULARINA GİRİŞ</a:t>
            </a:r>
            <a:endParaRPr lang="en-US"/>
          </a:p>
        </p:txBody>
      </p:sp>
      <p:pic>
        <p:nvPicPr>
          <p:cNvPr id="5" name="Content Placeholder 4"/>
          <p:cNvPicPr>
            <a:picLocks noChangeAspect="1"/>
          </p:cNvPicPr>
          <p:nvPr>
            <p:ph sz="half" idx="1"/>
          </p:nvPr>
        </p:nvPicPr>
        <p:blipFill>
          <a:blip r:embed="rId1"/>
          <a:stretch>
            <a:fillRect/>
          </a:stretch>
        </p:blipFill>
        <p:spPr>
          <a:xfrm>
            <a:off x="539750" y="1186815"/>
            <a:ext cx="3057525" cy="772160"/>
          </a:xfrm>
          <a:prstGeom prst="rect">
            <a:avLst/>
          </a:prstGeom>
        </p:spPr>
      </p:pic>
      <p:sp>
        <p:nvSpPr>
          <p:cNvPr id="6" name="Text Box 5"/>
          <p:cNvSpPr txBox="1"/>
          <p:nvPr/>
        </p:nvSpPr>
        <p:spPr>
          <a:xfrm>
            <a:off x="467360" y="755650"/>
            <a:ext cx="6660515" cy="368300"/>
          </a:xfrm>
          <a:prstGeom prst="rect">
            <a:avLst/>
          </a:prstGeom>
          <a:noFill/>
        </p:spPr>
        <p:txBody>
          <a:bodyPr wrap="square" rtlCol="0">
            <a:spAutoFit/>
          </a:bodyPr>
          <a:p>
            <a:r>
              <a:rPr lang="en-US"/>
              <a:t>1)Öncelikle uygun veri tabanının seçili olduğunu kontrol edelim.</a:t>
            </a:r>
            <a:endParaRPr lang="en-US"/>
          </a:p>
        </p:txBody>
      </p:sp>
      <p:pic>
        <p:nvPicPr>
          <p:cNvPr id="7" name="Content Placeholder 6"/>
          <p:cNvPicPr>
            <a:picLocks noChangeAspect="1"/>
          </p:cNvPicPr>
          <p:nvPr>
            <p:ph sz="half" idx="2"/>
          </p:nvPr>
        </p:nvPicPr>
        <p:blipFill>
          <a:blip r:embed="rId2"/>
          <a:stretch>
            <a:fillRect/>
          </a:stretch>
        </p:blipFill>
        <p:spPr>
          <a:xfrm>
            <a:off x="4356100" y="1177925"/>
            <a:ext cx="4038600" cy="650240"/>
          </a:xfrm>
          <a:prstGeom prst="rect">
            <a:avLst/>
          </a:prstGeom>
        </p:spPr>
      </p:pic>
      <p:sp>
        <p:nvSpPr>
          <p:cNvPr id="8" name="Text Box 7"/>
          <p:cNvSpPr txBox="1"/>
          <p:nvPr/>
        </p:nvSpPr>
        <p:spPr>
          <a:xfrm>
            <a:off x="4373880" y="1838325"/>
            <a:ext cx="3802380" cy="368300"/>
          </a:xfrm>
          <a:prstGeom prst="rect">
            <a:avLst/>
          </a:prstGeom>
          <a:noFill/>
        </p:spPr>
        <p:txBody>
          <a:bodyPr wrap="none" rtlCol="0">
            <a:spAutoFit/>
          </a:bodyPr>
          <a:p>
            <a:r>
              <a:rPr lang="en-US"/>
              <a:t>Diyerek veri tabanımızı aktif edelim.</a:t>
            </a:r>
            <a:endParaRPr lang="en-US"/>
          </a:p>
        </p:txBody>
      </p:sp>
      <p:sp>
        <p:nvSpPr>
          <p:cNvPr id="9" name="Text Box 8"/>
          <p:cNvSpPr txBox="1"/>
          <p:nvPr/>
        </p:nvSpPr>
        <p:spPr>
          <a:xfrm>
            <a:off x="518795" y="2157730"/>
            <a:ext cx="1922780" cy="368300"/>
          </a:xfrm>
          <a:prstGeom prst="rect">
            <a:avLst/>
          </a:prstGeom>
          <a:noFill/>
        </p:spPr>
        <p:txBody>
          <a:bodyPr wrap="none" rtlCol="0">
            <a:spAutoFit/>
          </a:bodyPr>
          <a:p>
            <a:r>
              <a:rPr lang="en-US" b="1"/>
              <a:t>select Kullanımı</a:t>
            </a:r>
            <a:endParaRPr lang="en-US" b="1"/>
          </a:p>
        </p:txBody>
      </p:sp>
      <p:pic>
        <p:nvPicPr>
          <p:cNvPr id="10" name="Picture 9"/>
          <p:cNvPicPr>
            <a:picLocks noChangeAspect="1"/>
          </p:cNvPicPr>
          <p:nvPr/>
        </p:nvPicPr>
        <p:blipFill>
          <a:blip r:embed="rId3"/>
          <a:stretch>
            <a:fillRect/>
          </a:stretch>
        </p:blipFill>
        <p:spPr>
          <a:xfrm>
            <a:off x="539750" y="2514600"/>
            <a:ext cx="7423785" cy="2221865"/>
          </a:xfrm>
          <a:prstGeom prst="rect">
            <a:avLst/>
          </a:prstGeom>
        </p:spPr>
      </p:pic>
      <p:pic>
        <p:nvPicPr>
          <p:cNvPr id="11" name="Picture 10"/>
          <p:cNvPicPr>
            <a:picLocks noChangeAspect="1"/>
          </p:cNvPicPr>
          <p:nvPr/>
        </p:nvPicPr>
        <p:blipFill>
          <a:blip r:embed="rId4"/>
          <a:stretch>
            <a:fillRect/>
          </a:stretch>
        </p:blipFill>
        <p:spPr>
          <a:xfrm>
            <a:off x="518795" y="4796790"/>
            <a:ext cx="4283710" cy="1904365"/>
          </a:xfrm>
          <a:prstGeom prst="rect">
            <a:avLst/>
          </a:prstGeom>
        </p:spPr>
      </p:pic>
      <p:sp>
        <p:nvSpPr>
          <p:cNvPr id="12" name="Text Box 11"/>
          <p:cNvSpPr txBox="1"/>
          <p:nvPr/>
        </p:nvSpPr>
        <p:spPr>
          <a:xfrm>
            <a:off x="5003165" y="4850130"/>
            <a:ext cx="4110990" cy="645160"/>
          </a:xfrm>
          <a:prstGeom prst="rect">
            <a:avLst/>
          </a:prstGeom>
          <a:noFill/>
        </p:spPr>
        <p:txBody>
          <a:bodyPr wrap="square" rtlCol="0">
            <a:spAutoFit/>
          </a:bodyPr>
          <a:p>
            <a:r>
              <a:rPr lang="en-US"/>
              <a:t> -&gt; ya da sadece hangi kolonda</a:t>
            </a:r>
            <a:endParaRPr lang="en-US"/>
          </a:p>
          <a:p>
            <a:r>
              <a:rPr lang="en-US"/>
              <a:t>çalışmak istediğimizi de seçebiliriz.</a:t>
            </a:r>
            <a:endParaRPr lang="en-US"/>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10958</Words>
  <Application>WPS Presentation</Application>
  <PresentationFormat/>
  <Paragraphs>519</Paragraphs>
  <Slides>70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Arial</vt:lpstr>
      <vt:lpstr>SimSun</vt:lpstr>
      <vt:lpstr>Wingdings</vt:lpstr>
      <vt:lpstr>Microsoft YaHei</vt:lpstr>
      <vt:lpstr>Arial Unicode MS</vt:lpstr>
      <vt:lpstr>Calibri</vt:lpstr>
      <vt:lpstr>Blue Waves</vt:lpstr>
      <vt:lpstr>SQL DERSLERİ</vt:lpstr>
      <vt:lpstr>Veritabanı Nedir? - Nasıl Oluşturulur?</vt:lpstr>
      <vt:lpstr>PowerPoint 演示文稿</vt:lpstr>
      <vt:lpstr>Tablo Oluşturma ve Veri Tipleri</vt:lpstr>
      <vt:lpstr>Tablo Oluşturma ve Veri Tipleri - Devam</vt:lpstr>
      <vt:lpstr>New Query ile Tablo Oluşturma</vt:lpstr>
      <vt:lpstr>AdventureWorks2017 Veritabanı Kurulumu</vt:lpstr>
      <vt:lpstr>Daha sonra veritabanına import edebilmek için;</vt:lpstr>
      <vt:lpstr>SQL SORGULARINA GİRİŞ</vt:lpstr>
      <vt:lpstr>insert-update-delete</vt:lpstr>
      <vt:lpstr>insert</vt:lpstr>
      <vt:lpstr>update (kullanırken dikkat!)</vt:lpstr>
      <vt:lpstr>delete</vt:lpstr>
      <vt:lpstr>where</vt:lpstr>
      <vt:lpstr>where - Devam</vt:lpstr>
      <vt:lpstr>where - Devam</vt:lpstr>
      <vt:lpstr>and Kullanımı</vt:lpstr>
      <vt:lpstr>or Kullanımı</vt:lpstr>
      <vt:lpstr>as Kullanımı</vt:lpstr>
      <vt:lpstr>in Kullanımı</vt:lpstr>
      <vt:lpstr>like Kullanımı</vt:lpstr>
      <vt:lpstr>like - Devam</vt:lpstr>
      <vt:lpstr>between Kullanımı</vt:lpstr>
      <vt:lpstr>distinct Kullanımı</vt:lpstr>
      <vt:lpstr>order by Kullanımı</vt:lpstr>
      <vt:lpstr>order by - Devam</vt:lpstr>
      <vt:lpstr>Matematiksel Fonksiyonlar</vt:lpstr>
      <vt:lpstr>min Kullanımı</vt:lpstr>
      <vt:lpstr>sum Kullanımı</vt:lpstr>
      <vt:lpstr>count Kullanımı</vt:lpstr>
      <vt:lpstr>Metinsel Fonksiyonlar</vt:lpstr>
      <vt:lpstr>lower Kullanımı</vt:lpstr>
      <vt:lpstr>substring Kullanımı</vt:lpstr>
      <vt:lpstr>Constraints - Kısıtlayıcılar</vt:lpstr>
      <vt:lpstr>unique Kısıtlayıcı</vt:lpstr>
      <vt:lpstr>check Kısıtlayıcı</vt:lpstr>
      <vt:lpstr>check - Devam</vt:lpstr>
      <vt:lpstr>Tabloyu Silmeden Constraint Kaldırma</vt:lpstr>
      <vt:lpstr>default Kullanımı</vt:lpstr>
      <vt:lpstr>primary key Kullanımı</vt:lpstr>
      <vt:lpstr>Bir Kolondaki Değerleri Otomatik Arttırma</vt:lpstr>
      <vt:lpstr>foreign key Kullanımı</vt:lpstr>
      <vt:lpstr>foreign Key - Devam</vt:lpstr>
      <vt:lpstr>Devam</vt:lpstr>
      <vt:lpstr>Devam</vt:lpstr>
      <vt:lpstr>....</vt:lpstr>
      <vt:lpstr>Stored Procedures</vt:lpstr>
      <vt:lpstr>Stored Procedure Oluşturma</vt:lpstr>
      <vt:lpstr>Devam</vt:lpstr>
      <vt:lpstr>SP - Insert ile Kayıt Ekleme</vt:lpstr>
      <vt:lpstr>Stored Procedure Hata Durumu</vt:lpstr>
      <vt:lpstr>SP ile Update Kullanımı</vt:lpstr>
      <vt:lpstr>SP ile delete Kullanımı</vt:lpstr>
      <vt:lpstr>SP ile Parametre Kullanmak</vt:lpstr>
      <vt:lpstr>SP ile Parametreli insert-update-delete</vt:lpstr>
      <vt:lpstr>Devam</vt:lpstr>
      <vt:lpstr>Devam</vt:lpstr>
      <vt:lpstr>SP ile Parametreli Update </vt:lpstr>
      <vt:lpstr> SP ile Parametreli Delete </vt:lpstr>
      <vt:lpstr>Triggers(Tetikleyiciler)</vt:lpstr>
      <vt:lpstr>Trigger Tabloların Hazırlanması</vt:lpstr>
      <vt:lpstr>Devam - Kayıt Ekleme Durumu</vt:lpstr>
      <vt:lpstr>Bu seferde silme durumuna bakalım;</vt:lpstr>
      <vt:lpstr>Join Yapıları</vt:lpstr>
      <vt:lpstr>Bu iki tabloyu birleştirmek istersek;</vt:lpstr>
      <vt:lpstr>Devam</vt:lpstr>
      <vt:lpstr>left join - right join</vt:lpstr>
      <vt:lpstr>Group by Kullanımı</vt:lpstr>
      <vt:lpstr>Group by - having Kullanımı</vt:lpstr>
      <vt:lpstr>Örneklendirebiliriz.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DERSLERİ</dc:title>
  <dc:creator>Ahmet Çağatay Demirtaş</dc:creator>
  <cp:lastModifiedBy>acdem</cp:lastModifiedBy>
  <cp:revision>61</cp:revision>
  <dcterms:created xsi:type="dcterms:W3CDTF">2022-10-16T15:47:00Z</dcterms:created>
  <dcterms:modified xsi:type="dcterms:W3CDTF">2022-12-03T21:40:03Z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812FD07DBE1F45FE8B35B5AE78F36D5D</vt:lpwstr>
  </property>
</Properties>
</file>